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5041" r:id="rId4"/>
    <p:sldMasterId id="2147485060" r:id="rId5"/>
    <p:sldMasterId id="2147485152" r:id="rId6"/>
    <p:sldMasterId id="2147485171" r:id="rId7"/>
  </p:sldMasterIdLst>
  <p:notesMasterIdLst>
    <p:notesMasterId r:id="rId71"/>
  </p:notesMasterIdLst>
  <p:handoutMasterIdLst>
    <p:handoutMasterId r:id="rId72"/>
  </p:handoutMasterIdLst>
  <p:sldIdLst>
    <p:sldId id="379" r:id="rId8"/>
    <p:sldId id="380" r:id="rId9"/>
    <p:sldId id="381" r:id="rId10"/>
    <p:sldId id="305" r:id="rId11"/>
    <p:sldId id="306" r:id="rId12"/>
    <p:sldId id="307"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36" r:id="rId27"/>
    <p:sldId id="335" r:id="rId28"/>
    <p:sldId id="337" r:id="rId29"/>
    <p:sldId id="338" r:id="rId30"/>
    <p:sldId id="339" r:id="rId31"/>
    <p:sldId id="340" r:id="rId32"/>
    <p:sldId id="341" r:id="rId33"/>
    <p:sldId id="342" r:id="rId34"/>
    <p:sldId id="343" r:id="rId35"/>
    <p:sldId id="344" r:id="rId36"/>
    <p:sldId id="345" r:id="rId37"/>
    <p:sldId id="346" r:id="rId38"/>
    <p:sldId id="347" r:id="rId39"/>
    <p:sldId id="348" r:id="rId40"/>
    <p:sldId id="349" r:id="rId41"/>
    <p:sldId id="350" r:id="rId42"/>
    <p:sldId id="351" r:id="rId43"/>
    <p:sldId id="352" r:id="rId44"/>
    <p:sldId id="371" r:id="rId45"/>
    <p:sldId id="353" r:id="rId46"/>
    <p:sldId id="354" r:id="rId47"/>
    <p:sldId id="355" r:id="rId48"/>
    <p:sldId id="356" r:id="rId49"/>
    <p:sldId id="357" r:id="rId50"/>
    <p:sldId id="358" r:id="rId51"/>
    <p:sldId id="359" r:id="rId52"/>
    <p:sldId id="360" r:id="rId53"/>
    <p:sldId id="361" r:id="rId54"/>
    <p:sldId id="362" r:id="rId55"/>
    <p:sldId id="363" r:id="rId56"/>
    <p:sldId id="364" r:id="rId57"/>
    <p:sldId id="372" r:id="rId58"/>
    <p:sldId id="374" r:id="rId59"/>
    <p:sldId id="373" r:id="rId60"/>
    <p:sldId id="365" r:id="rId61"/>
    <p:sldId id="366" r:id="rId62"/>
    <p:sldId id="368" r:id="rId63"/>
    <p:sldId id="375" r:id="rId64"/>
    <p:sldId id="369" r:id="rId65"/>
    <p:sldId id="376" r:id="rId66"/>
    <p:sldId id="370" r:id="rId67"/>
    <p:sldId id="377" r:id="rId68"/>
    <p:sldId id="378" r:id="rId69"/>
    <p:sldId id="298" r:id="rId7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767676"/>
    <a:srgbClr val="202124"/>
    <a:srgbClr val="2F5994"/>
    <a:srgbClr val="0B5A99"/>
    <a:srgbClr val="216398"/>
    <a:srgbClr val="0078D7"/>
    <a:srgbClr val="69A1C7"/>
    <a:srgbClr val="206296"/>
    <a:srgbClr val="6BA2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8" autoAdjust="0"/>
    <p:restoredTop sz="95394" autoAdjust="0"/>
  </p:normalViewPr>
  <p:slideViewPr>
    <p:cSldViewPr snapToGrid="0">
      <p:cViewPr varScale="1">
        <p:scale>
          <a:sx n="88" d="100"/>
          <a:sy n="88" d="100"/>
        </p:scale>
        <p:origin x="366" y="78"/>
      </p:cViewPr>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10/15/2015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10/15/2015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3C950F-5AD8-4354-AE3A-C7B3A147946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563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489">
              <a:defRPr/>
            </a:pPr>
            <a:endParaRPr lang="en-US" dirty="0"/>
          </a:p>
        </p:txBody>
      </p:sp>
      <p:sp>
        <p:nvSpPr>
          <p:cNvPr id="4" name="Slide Number Placeholder 3"/>
          <p:cNvSpPr>
            <a:spLocks noGrp="1"/>
          </p:cNvSpPr>
          <p:nvPr>
            <p:ph type="sldNum" sz="quarter" idx="10"/>
          </p:nvPr>
        </p:nvSpPr>
        <p:spPr/>
        <p:txBody>
          <a:bodyPr/>
          <a:lstStyle/>
          <a:p>
            <a:fld id="{0EA2900F-B82C-4F11-85DB-97B88AAD310C}"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947149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10/15/2015 9:58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40070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231107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51879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89740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9152789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1133881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41816333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901473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3143174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031053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715891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05861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29775419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7065666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4057438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15772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93010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367"/>
            <a:fld id="{E7B94D1A-0277-43F2-91AF-16186F4AA5C7}" type="datetimeFigureOut">
              <a:rPr lang="en-US" smtClean="0">
                <a:solidFill>
                  <a:srgbClr val="404040"/>
                </a:solidFill>
              </a:rPr>
              <a:pPr defTabSz="914367"/>
              <a:t>10/15/2015</a:t>
            </a:fld>
            <a:endParaRPr lang="en-US">
              <a:solidFill>
                <a:srgbClr val="404040"/>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404040"/>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367"/>
            <a:fld id="{F244BFF5-CF07-4137-9059-16D41660439E}" type="slidenum">
              <a:rPr lang="en-US" smtClean="0">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14790930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6" y="225146"/>
            <a:ext cx="11615490" cy="739775"/>
          </a:xfrm>
        </p:spPr>
        <p:txBody>
          <a:bodyPr/>
          <a:lstStyle>
            <a:lvl1pPr>
              <a:defRPr>
                <a:solidFill>
                  <a:schemeClr val="accent3"/>
                </a:solidFill>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1127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7180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207865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091829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26112705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5727657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04220348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174947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969437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0157079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627412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070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19971311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8318714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324654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46393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223060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25952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367"/>
            <a:fld id="{E7B94D1A-0277-43F2-91AF-16186F4AA5C7}" type="datetimeFigureOut">
              <a:rPr lang="en-US" smtClean="0">
                <a:solidFill>
                  <a:srgbClr val="404040"/>
                </a:solidFill>
              </a:rPr>
              <a:pPr defTabSz="914367"/>
              <a:t>10/15/2015</a:t>
            </a:fld>
            <a:endParaRPr lang="en-US">
              <a:solidFill>
                <a:srgbClr val="404040"/>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404040"/>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367"/>
            <a:fld id="{F244BFF5-CF07-4137-9059-16D41660439E}" type="slidenum">
              <a:rPr lang="en-US" smtClean="0">
                <a:solidFill>
                  <a:srgbClr val="404040"/>
                </a:solidFill>
              </a:rPr>
              <a:pPr defTabSz="914367"/>
              <a:t>‹#›</a:t>
            </a:fld>
            <a:endParaRPr lang="en-US">
              <a:solidFill>
                <a:srgbClr val="404040"/>
              </a:solidFill>
            </a:endParaRPr>
          </a:p>
        </p:txBody>
      </p:sp>
    </p:spTree>
    <p:extLst>
      <p:ext uri="{BB962C8B-B14F-4D97-AF65-F5344CB8AC3E}">
        <p14:creationId xmlns:p14="http://schemas.microsoft.com/office/powerpoint/2010/main" val="13525997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6" y="225146"/>
            <a:ext cx="11615490" cy="739775"/>
          </a:xfrm>
        </p:spPr>
        <p:txBody>
          <a:bodyPr/>
          <a:lstStyle>
            <a:lvl1pPr>
              <a:defRPr>
                <a:solidFill>
                  <a:schemeClr val="accent3"/>
                </a:solidFill>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05930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889523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631355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3006770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3476791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01610946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09794898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7147195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926464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7764954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5266036"/>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26623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7673353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3472876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3195594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58260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515821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7176" y="225146"/>
            <a:ext cx="11615490" cy="739775"/>
          </a:xfrm>
        </p:spPr>
        <p:txBody>
          <a:bodyPr/>
          <a:lstStyle>
            <a:lvl1pPr>
              <a:defRPr>
                <a:solidFill>
                  <a:schemeClr val="accent3"/>
                </a:solidFill>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11870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66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7571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Windows Camp //Labs</a:t>
            </a:r>
          </a:p>
        </p:txBody>
      </p:sp>
    </p:spTree>
    <p:extLst>
      <p:ext uri="{BB962C8B-B14F-4D97-AF65-F5344CB8AC3E}">
        <p14:creationId xmlns:p14="http://schemas.microsoft.com/office/powerpoint/2010/main" val="425654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Slide title</a:t>
            </a:r>
            <a:endParaRPr lang="en-US" dirty="0"/>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219043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752431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a:ea typeface="+mn-ea"/>
                <a:cs typeface="+mn-cs"/>
              </a:rPr>
              <a:t>DEMO</a:t>
            </a:r>
            <a:endParaRPr kumimoji="0" lang="ru-RU" sz="4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981540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smtClean="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015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363166"/>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4660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262342931"/>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3093491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17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Forth level</a:t>
            </a:r>
          </a:p>
          <a:p>
            <a:pPr lvl="0"/>
            <a:endParaRPr lang="en-US" dirty="0" smtClean="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1504286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13578748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marR="0" lvl="1" indent="0" algn="l" defTabSz="91408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a:t>
            </a:r>
            <a:r>
              <a:rPr kumimoji="0" lang="en-US" sz="1050" b="0" i="0" u="none" strike="noStrike" kern="1200" cap="none" spc="0" normalizeH="0" baseline="0" noProof="0" dirty="0" smtClean="0">
                <a:ln>
                  <a:noFill/>
                </a:ln>
                <a:solidFill>
                  <a:prstClr val="white">
                    <a:lumMod val="75000"/>
                  </a:prstClr>
                </a:solidFill>
                <a:effectLst/>
                <a:uLnTx/>
                <a:uFillTx/>
                <a:latin typeface="Segoe UI"/>
                <a:ea typeface="+mn-ea"/>
                <a:cs typeface="+mn-cs"/>
              </a:rPr>
              <a:t>2015 </a:t>
            </a: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1529951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3552425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lvl1pPr>
              <a:defRPr b="1">
                <a:solidFill>
                  <a:schemeClr val="tx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1449000"/>
            <a:ext cx="10297800" cy="4860000"/>
          </a:xfrm>
          <a:prstGeom prst="rect">
            <a:avLst/>
          </a:prstGeom>
        </p:spPr>
        <p:txBody>
          <a:bodyPr/>
          <a:lstStyle>
            <a:lvl1pPr>
              <a:defRPr>
                <a:solidFill>
                  <a:schemeClr val="accent1">
                    <a:lumMod val="60000"/>
                    <a:lumOff val="40000"/>
                  </a:schemeClr>
                </a:solidFill>
              </a:defRPr>
            </a:lvl1pPr>
            <a:lvl2pPr>
              <a:defRPr>
                <a:solidFill>
                  <a:schemeClr val="tx1"/>
                </a:solidFill>
              </a:defRPr>
            </a:lvl2pPr>
            <a:lvl3pPr>
              <a:defRPr>
                <a:solidFill>
                  <a:schemeClr val="tx1">
                    <a:lumMod val="75000"/>
                    <a:lumOff val="25000"/>
                  </a:schemeClr>
                </a:solidFill>
              </a:defRPr>
            </a:lvl3p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2854861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4.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5.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heme" Target="../theme/theme6.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image" Target="../media/image4.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theme" Target="../theme/theme7.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81" r:id="rId5"/>
    <p:sldLayoutId id="2147483684" r:id="rId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9" r:id="rId10"/>
    <p:sldLayoutId id="2147485032" r:id="rId11"/>
    <p:sldLayoutId id="2147485037" r:id="rId1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9" r:id="rId10"/>
    <p:sldLayoutId id="2147485006" r:id="rId11"/>
    <p:sldLayoutId id="2147483724" r:id="rId1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19169806"/>
      </p:ext>
    </p:extLst>
  </p:cSld>
  <p:clrMap bg1="lt1" tx1="dk1" bg2="lt2" tx2="dk2" accent1="accent1" accent2="accent2" accent3="accent3" accent4="accent4" accent5="accent5" accent6="accent6" hlink="hlink" folHlink="folHlink"/>
  <p:sldLayoutIdLst>
    <p:sldLayoutId id="2147485042" r:id="rId1"/>
    <p:sldLayoutId id="2147485043" r:id="rId2"/>
    <p:sldLayoutId id="2147485044" r:id="rId3"/>
    <p:sldLayoutId id="2147485045" r:id="rId4"/>
    <p:sldLayoutId id="2147485046" r:id="rId5"/>
    <p:sldLayoutId id="2147485047" r:id="rId6"/>
    <p:sldLayoutId id="2147485048" r:id="rId7"/>
    <p:sldLayoutId id="2147485049" r:id="rId8"/>
    <p:sldLayoutId id="2147485050" r:id="rId9"/>
    <p:sldLayoutId id="2147485051" r:id="rId10"/>
    <p:sldLayoutId id="2147485052" r:id="rId11"/>
    <p:sldLayoutId id="2147485053" r:id="rId12"/>
    <p:sldLayoutId id="2147485054" r:id="rId13"/>
    <p:sldLayoutId id="2147485055" r:id="rId14"/>
    <p:sldLayoutId id="2147485056" r:id="rId15"/>
    <p:sldLayoutId id="2147485057" r:id="rId16"/>
    <p:sldLayoutId id="2147485058" r:id="rId17"/>
    <p:sldLayoutId id="2147485059"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37019351"/>
      </p:ext>
    </p:extLst>
  </p:cSld>
  <p:clrMap bg1="lt1" tx1="dk1" bg2="lt2" tx2="dk2" accent1="accent1" accent2="accent2" accent3="accent3" accent4="accent4" accent5="accent5" accent6="accent6" hlink="hlink" folHlink="folHlink"/>
  <p:sldLayoutIdLst>
    <p:sldLayoutId id="2147485061" r:id="rId1"/>
    <p:sldLayoutId id="2147485062" r:id="rId2"/>
    <p:sldLayoutId id="2147485063" r:id="rId3"/>
    <p:sldLayoutId id="2147485064" r:id="rId4"/>
    <p:sldLayoutId id="2147485065" r:id="rId5"/>
    <p:sldLayoutId id="2147485066" r:id="rId6"/>
    <p:sldLayoutId id="2147485067" r:id="rId7"/>
    <p:sldLayoutId id="2147485068" r:id="rId8"/>
    <p:sldLayoutId id="2147485069" r:id="rId9"/>
    <p:sldLayoutId id="2147485070" r:id="rId10"/>
    <p:sldLayoutId id="2147485071" r:id="rId11"/>
    <p:sldLayoutId id="2147485072" r:id="rId12"/>
    <p:sldLayoutId id="2147485073" r:id="rId13"/>
    <p:sldLayoutId id="2147485074" r:id="rId14"/>
    <p:sldLayoutId id="2147485075" r:id="rId15"/>
    <p:sldLayoutId id="2147485076" r:id="rId16"/>
    <p:sldLayoutId id="2147485077" r:id="rId17"/>
    <p:sldLayoutId id="2147485078"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4480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70" r:id="rId1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572546"/>
      </p:ext>
    </p:extLst>
  </p:cSld>
  <p:clrMap bg1="lt1" tx1="dk1" bg2="lt2" tx2="dk2" accent1="accent1" accent2="accent2" accent3="accent3" accent4="accent4" accent5="accent5" accent6="accent6" hlink="hlink" folHlink="folHlink"/>
  <p:sldLayoutIdLst>
    <p:sldLayoutId id="2147485172" r:id="rId1"/>
    <p:sldLayoutId id="2147485173" r:id="rId2"/>
    <p:sldLayoutId id="2147485174" r:id="rId3"/>
    <p:sldLayoutId id="2147485175" r:id="rId4"/>
    <p:sldLayoutId id="2147485176" r:id="rId5"/>
    <p:sldLayoutId id="2147485177" r:id="rId6"/>
    <p:sldLayoutId id="2147485178" r:id="rId7"/>
    <p:sldLayoutId id="2147485179" r:id="rId8"/>
    <p:sldLayoutId id="2147485180" r:id="rId9"/>
    <p:sldLayoutId id="2147485181" r:id="rId10"/>
    <p:sldLayoutId id="2147485182" r:id="rId11"/>
    <p:sldLayoutId id="2147485183" r:id="rId12"/>
    <p:sldLayoutId id="2147485184" r:id="rId13"/>
    <p:sldLayoutId id="2147485185" r:id="rId14"/>
    <p:sldLayoutId id="2147485186" r:id="rId15"/>
    <p:sldLayoutId id="214748518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0.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Widnows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41870"/>
            <a:ext cx="12192000" cy="5389647"/>
          </a:xfrm>
          <a:prstGeom prst="rect">
            <a:avLst/>
          </a:prstGeom>
        </p:spPr>
      </p:pic>
      <p:sp>
        <p:nvSpPr>
          <p:cNvPr id="3" name="TextBox 2"/>
          <p:cNvSpPr txBox="1"/>
          <p:nvPr/>
        </p:nvSpPr>
        <p:spPr>
          <a:xfrm>
            <a:off x="1660073" y="2372555"/>
            <a:ext cx="6216976" cy="212827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Camp</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//Labs</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2015</a:t>
            </a:r>
          </a:p>
        </p:txBody>
      </p:sp>
    </p:spTree>
    <p:extLst>
      <p:ext uri="{BB962C8B-B14F-4D97-AF65-F5344CB8AC3E}">
        <p14:creationId xmlns:p14="http://schemas.microsoft.com/office/powerpoint/2010/main" val="4252560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Tree>
    <p:extLst>
      <p:ext uri="{BB962C8B-B14F-4D97-AF65-F5344CB8AC3E}">
        <p14:creationId xmlns:p14="http://schemas.microsoft.com/office/powerpoint/2010/main" val="238711062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
        <p:nvSpPr>
          <p:cNvPr id="2" name="Rectangle 1"/>
          <p:cNvSpPr/>
          <p:nvPr/>
        </p:nvSpPr>
        <p:spPr bwMode="auto">
          <a:xfrm>
            <a:off x="2463800" y="4737100"/>
            <a:ext cx="4616450" cy="32385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3417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Tree>
    <p:extLst>
      <p:ext uri="{BB962C8B-B14F-4D97-AF65-F5344CB8AC3E}">
        <p14:creationId xmlns:p14="http://schemas.microsoft.com/office/powerpoint/2010/main" val="17621147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Tree>
    <p:extLst>
      <p:ext uri="{BB962C8B-B14F-4D97-AF65-F5344CB8AC3E}">
        <p14:creationId xmlns:p14="http://schemas.microsoft.com/office/powerpoint/2010/main" val="12892371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Tree>
    <p:extLst>
      <p:ext uri="{BB962C8B-B14F-4D97-AF65-F5344CB8AC3E}">
        <p14:creationId xmlns:p14="http://schemas.microsoft.com/office/powerpoint/2010/main" val="3403742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048" y="1133154"/>
            <a:ext cx="6115904" cy="4591691"/>
          </a:xfrm>
          <a:prstGeom prst="rect">
            <a:avLst/>
          </a:prstGeom>
        </p:spPr>
      </p:pic>
    </p:spTree>
    <p:extLst>
      <p:ext uri="{BB962C8B-B14F-4D97-AF65-F5344CB8AC3E}">
        <p14:creationId xmlns:p14="http://schemas.microsoft.com/office/powerpoint/2010/main" val="207298877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048" y="1133154"/>
            <a:ext cx="6115904" cy="4591691"/>
          </a:xfrm>
          <a:prstGeom prst="rect">
            <a:avLst/>
          </a:prstGeom>
        </p:spPr>
      </p:pic>
    </p:spTree>
    <p:extLst>
      <p:ext uri="{BB962C8B-B14F-4D97-AF65-F5344CB8AC3E}">
        <p14:creationId xmlns:p14="http://schemas.microsoft.com/office/powerpoint/2010/main" val="355307302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048" y="1133154"/>
            <a:ext cx="6115904" cy="4591691"/>
          </a:xfrm>
          <a:prstGeom prst="rect">
            <a:avLst/>
          </a:prstGeom>
        </p:spPr>
      </p:pic>
    </p:spTree>
    <p:extLst>
      <p:ext uri="{BB962C8B-B14F-4D97-AF65-F5344CB8AC3E}">
        <p14:creationId xmlns:p14="http://schemas.microsoft.com/office/powerpoint/2010/main" val="82310515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048" y="1133154"/>
            <a:ext cx="6115904" cy="4591691"/>
          </a:xfrm>
          <a:prstGeom prst="rect">
            <a:avLst/>
          </a:prstGeom>
        </p:spPr>
      </p:pic>
    </p:spTree>
    <p:extLst>
      <p:ext uri="{BB962C8B-B14F-4D97-AF65-F5344CB8AC3E}">
        <p14:creationId xmlns:p14="http://schemas.microsoft.com/office/powerpoint/2010/main" val="284435359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2600" y="-2688512"/>
            <a:ext cx="9569299" cy="19093024"/>
          </a:xfrm>
          <a:prstGeom prst="rect">
            <a:avLst/>
          </a:prstGeom>
        </p:spPr>
      </p:pic>
    </p:spTree>
    <p:extLst>
      <p:ext uri="{BB962C8B-B14F-4D97-AF65-F5344CB8AC3E}">
        <p14:creationId xmlns:p14="http://schemas.microsoft.com/office/powerpoint/2010/main" val="106238151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p:cNvSpPr/>
          <p:nvPr/>
        </p:nvSpPr>
        <p:spPr>
          <a:xfrm>
            <a:off x="4597364" y="4795289"/>
            <a:ext cx="277351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Segoe UI"/>
                <a:ea typeface="+mn-ea"/>
                <a:cs typeface="Segoe UI" panose="020B0502040204020203" pitchFamily="34" charset="0"/>
              </a:rPr>
              <a:t>#</a:t>
            </a:r>
            <a:r>
              <a:rPr kumimoji="0" lang="en-US" sz="3200" b="0" i="0" u="none" strike="noStrike" kern="1200" cap="none" spc="0" normalizeH="0" baseline="0" noProof="0" dirty="0" err="1" smtClean="0">
                <a:ln>
                  <a:noFill/>
                </a:ln>
                <a:solidFill>
                  <a:prstClr val="white"/>
                </a:solidFill>
                <a:effectLst/>
                <a:uLnTx/>
                <a:uFillTx/>
                <a:latin typeface="Segoe UI"/>
                <a:ea typeface="+mn-ea"/>
                <a:cs typeface="Segoe UI" panose="020B0502040204020203" pitchFamily="34" charset="0"/>
              </a:rPr>
              <a:t>wincamplabs</a:t>
            </a:r>
            <a:endParaRPr kumimoji="0" lang="ru-RU"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135912" y="3770970"/>
            <a:ext cx="742205" cy="603408"/>
          </a:xfrm>
          <a:prstGeom prst="rect">
            <a:avLst/>
          </a:prstGeom>
          <a:effectLst/>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118285" y="3727225"/>
            <a:ext cx="710409" cy="710409"/>
          </a:xfrm>
          <a:prstGeom prst="rect">
            <a:avLst/>
          </a:prstGeom>
          <a:effectLst/>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133401" y="3694056"/>
            <a:ext cx="762343" cy="762343"/>
          </a:xfrm>
          <a:prstGeom prst="rect">
            <a:avLst/>
          </a:prstGeom>
          <a:effectLst/>
        </p:spPr>
      </p:pic>
      <p:pic>
        <p:nvPicPr>
          <p:cNvPr id="7" name="Picture 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68862" y="3727225"/>
            <a:ext cx="710409" cy="710409"/>
          </a:xfrm>
          <a:prstGeom prst="rect">
            <a:avLst/>
          </a:prstGeom>
          <a:effectLst/>
        </p:spPr>
      </p:pic>
      <p:sp>
        <p:nvSpPr>
          <p:cNvPr id="8" name="TextBox 7"/>
          <p:cNvSpPr txBox="1"/>
          <p:nvPr/>
        </p:nvSpPr>
        <p:spPr>
          <a:xfrm>
            <a:off x="2838737" y="1566698"/>
            <a:ext cx="6290759" cy="1809726"/>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2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Camp //Labs</a:t>
            </a:r>
            <a:endParaRPr kumimoji="0" lang="ru-RU" sz="24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46985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CREATING A STORE SUBMISSION</a:t>
            </a:r>
            <a:endParaRPr lang="en-US" dirty="0"/>
          </a:p>
        </p:txBody>
      </p:sp>
      <p:sp>
        <p:nvSpPr>
          <p:cNvPr id="3" name="Text Placeholder 2"/>
          <p:cNvSpPr>
            <a:spLocks noGrp="1"/>
          </p:cNvSpPr>
          <p:nvPr>
            <p:ph type="body" sz="quarter" idx="12"/>
          </p:nvPr>
        </p:nvSpPr>
        <p:spPr/>
        <p:txBody>
          <a:bodyPr/>
          <a:lstStyle/>
          <a:p>
            <a:r>
              <a:rPr lang="en-US" dirty="0" smtClean="0"/>
              <a:t>http://dev.windows.com</a:t>
            </a:r>
            <a:endParaRPr lang="en-US" dirty="0"/>
          </a:p>
        </p:txBody>
      </p:sp>
      <p:sp>
        <p:nvSpPr>
          <p:cNvPr id="4" name="Text Placeholder 3"/>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632017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2049" y="0"/>
            <a:ext cx="9867902" cy="14814548"/>
            <a:chOff x="1162049" y="0"/>
            <a:chExt cx="9867902" cy="14814548"/>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2049" y="0"/>
              <a:ext cx="9867902" cy="14814548"/>
            </a:xfrm>
            <a:prstGeom prst="rect">
              <a:avLst/>
            </a:prstGeom>
          </p:spPr>
        </p:pic>
        <p:sp>
          <p:nvSpPr>
            <p:cNvPr id="2" name="Rectangle 1"/>
            <p:cNvSpPr/>
            <p:nvPr/>
          </p:nvSpPr>
          <p:spPr bwMode="auto">
            <a:xfrm>
              <a:off x="10117394" y="3716594"/>
              <a:ext cx="912557" cy="103828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6" name="Oval 5"/>
          <p:cNvSpPr/>
          <p:nvPr/>
        </p:nvSpPr>
        <p:spPr bwMode="auto">
          <a:xfrm>
            <a:off x="2801390" y="171242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2886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nodeType="clickEffect">
                                  <p:stCondLst>
                                    <p:cond delay="0"/>
                                  </p:stCondLst>
                                  <p:childTnLst>
                                    <p:animMotion origin="layout" path="M 0 -2.59259E-6 L 0 -1.14467 " pathEditMode="relative" rAng="0" ptsTypes="AA">
                                      <p:cBhvr>
                                        <p:cTn id="6" dur="2000" fill="hold"/>
                                        <p:tgtEl>
                                          <p:spTgt spid="4"/>
                                        </p:tgtEl>
                                        <p:attrNameLst>
                                          <p:attrName>ppt_x</p:attrName>
                                          <p:attrName>ppt_y</p:attrName>
                                        </p:attrNameLst>
                                      </p:cBhvr>
                                      <p:rCtr x="0" y="-5724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70" y="0"/>
            <a:ext cx="9866376" cy="25938168"/>
          </a:xfrm>
          <a:prstGeom prst="rect">
            <a:avLst/>
          </a:prstGeom>
        </p:spPr>
      </p:pic>
      <p:sp>
        <p:nvSpPr>
          <p:cNvPr id="4" name="Oval 3"/>
          <p:cNvSpPr/>
          <p:nvPr/>
        </p:nvSpPr>
        <p:spPr bwMode="auto">
          <a:xfrm>
            <a:off x="4553990" y="277922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3978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20000" decel="80000" autoRev="1" fill="hold" nodeType="clickEffect">
                                  <p:stCondLst>
                                    <p:cond delay="0"/>
                                  </p:stCondLst>
                                  <p:childTnLst>
                                    <p:animMotion origin="layout" path="M -2.08333E-6 -2.22222E-6 L -2.08333E-6 -2.76828 " pathEditMode="relative" rAng="0" ptsTypes="AA">
                                      <p:cBhvr>
                                        <p:cTn id="6" dur="5000" fill="hold"/>
                                        <p:tgtEl>
                                          <p:spTgt spid="11"/>
                                        </p:tgtEl>
                                        <p:attrNameLst>
                                          <p:attrName>ppt_x</p:attrName>
                                          <p:attrName>ppt_y</p:attrName>
                                        </p:attrNameLst>
                                      </p:cBhvr>
                                      <p:rCtr x="0" y="-13842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180889"/>
          </a:xfrm>
          <a:prstGeom prst="rect">
            <a:avLst/>
          </a:prstGeom>
        </p:spPr>
      </p:pic>
      <p:sp>
        <p:nvSpPr>
          <p:cNvPr id="4" name="Oval 3"/>
          <p:cNvSpPr/>
          <p:nvPr/>
        </p:nvSpPr>
        <p:spPr bwMode="auto">
          <a:xfrm>
            <a:off x="4795290" y="225852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8457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2812" y="0"/>
            <a:ext cx="9866376" cy="61443022"/>
          </a:xfrm>
          <a:prstGeom prst="rect">
            <a:avLst/>
          </a:prstGeom>
        </p:spPr>
      </p:pic>
      <p:sp>
        <p:nvSpPr>
          <p:cNvPr id="2" name="Rectangle 1"/>
          <p:cNvSpPr/>
          <p:nvPr/>
        </p:nvSpPr>
        <p:spPr bwMode="auto">
          <a:xfrm>
            <a:off x="7216140" y="3040380"/>
            <a:ext cx="2941320" cy="403860"/>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p:nvSpPr>
        <p:spPr bwMode="auto">
          <a:xfrm>
            <a:off x="4417920" y="4829365"/>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9217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3.7037E-7 L 0 -5.63519 " pathEditMode="relative" rAng="0" ptsTypes="AA">
                                      <p:cBhvr>
                                        <p:cTn id="6" dur="2000" fill="hold"/>
                                        <p:tgtEl>
                                          <p:spTgt spid="3"/>
                                        </p:tgtEl>
                                        <p:attrNameLst>
                                          <p:attrName>ppt_x</p:attrName>
                                          <p:attrName>ppt_y</p:attrName>
                                        </p:attrNameLst>
                                      </p:cBhvr>
                                      <p:rCtr x="0" y="-281759"/>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0 -5.63519 L 0 -6.36782 " pathEditMode="relative" rAng="0" ptsTypes="AA">
                                      <p:cBhvr>
                                        <p:cTn id="19" dur="2000" fill="hold"/>
                                        <p:tgtEl>
                                          <p:spTgt spid="3"/>
                                        </p:tgtEl>
                                        <p:attrNameLst>
                                          <p:attrName>ppt_x</p:attrName>
                                          <p:attrName>ppt_y</p:attrName>
                                        </p:attrNameLst>
                                      </p:cBhvr>
                                      <p:rCtr x="0" y="-36620"/>
                                    </p:animMotion>
                                  </p:childTnLst>
                                </p:cTn>
                              </p:par>
                            </p:childTnLst>
                          </p:cTn>
                        </p:par>
                      </p:childTnLst>
                    </p:cTn>
                  </p:par>
                  <p:par>
                    <p:cTn id="20" fill="hold">
                      <p:stCondLst>
                        <p:cond delay="indefinite"/>
                      </p:stCondLst>
                      <p:childTnLst>
                        <p:par>
                          <p:cTn id="21" fill="hold">
                            <p:stCondLst>
                              <p:cond delay="0"/>
                            </p:stCondLst>
                            <p:childTnLst>
                              <p:par>
                                <p:cTn id="22" presetID="64" presetClass="path" presetSubtype="0" accel="50000" decel="50000" fill="hold" nodeType="clickEffect">
                                  <p:stCondLst>
                                    <p:cond delay="0"/>
                                  </p:stCondLst>
                                  <p:childTnLst>
                                    <p:animMotion origin="layout" path="M 0 -6.36782 L 0 -6.80556 " pathEditMode="relative" rAng="0" ptsTypes="AA">
                                      <p:cBhvr>
                                        <p:cTn id="23" dur="2000" fill="hold"/>
                                        <p:tgtEl>
                                          <p:spTgt spid="3"/>
                                        </p:tgtEl>
                                        <p:attrNameLst>
                                          <p:attrName>ppt_x</p:attrName>
                                          <p:attrName>ppt_y</p:attrName>
                                        </p:attrNameLst>
                                      </p:cBhvr>
                                      <p:rCtr x="0" y="-21875"/>
                                    </p:animMotion>
                                  </p:childTnLst>
                                </p:cTn>
                              </p:par>
                            </p:childTnLst>
                          </p:cTn>
                        </p:par>
                      </p:childTnLst>
                    </p:cTn>
                  </p:par>
                  <p:par>
                    <p:cTn id="24" fill="hold">
                      <p:stCondLst>
                        <p:cond delay="indefinite"/>
                      </p:stCondLst>
                      <p:childTnLst>
                        <p:par>
                          <p:cTn id="25" fill="hold">
                            <p:stCondLst>
                              <p:cond delay="0"/>
                            </p:stCondLst>
                            <p:childTnLst>
                              <p:par>
                                <p:cTn id="26" presetID="64" presetClass="path" presetSubtype="0" accel="50000" decel="50000" fill="hold" nodeType="clickEffect">
                                  <p:stCondLst>
                                    <p:cond delay="0"/>
                                  </p:stCondLst>
                                  <p:childTnLst>
                                    <p:animMotion origin="layout" path="M 0 -6.80556 L 0 -7.31852 " pathEditMode="relative" rAng="0" ptsTypes="AA">
                                      <p:cBhvr>
                                        <p:cTn id="27" dur="2000" fill="hold"/>
                                        <p:tgtEl>
                                          <p:spTgt spid="3"/>
                                        </p:tgtEl>
                                        <p:attrNameLst>
                                          <p:attrName>ppt_x</p:attrName>
                                          <p:attrName>ppt_y</p:attrName>
                                        </p:attrNameLst>
                                      </p:cBhvr>
                                      <p:rCtr x="0" y="-25648"/>
                                    </p:animMotion>
                                  </p:childTnLst>
                                </p:cTn>
                              </p:par>
                            </p:childTnLst>
                          </p:cTn>
                        </p:par>
                      </p:childTnLst>
                    </p:cTn>
                  </p:par>
                  <p:par>
                    <p:cTn id="28" fill="hold">
                      <p:stCondLst>
                        <p:cond delay="indefinite"/>
                      </p:stCondLst>
                      <p:childTnLst>
                        <p:par>
                          <p:cTn id="29" fill="hold">
                            <p:stCondLst>
                              <p:cond delay="0"/>
                            </p:stCondLst>
                            <p:childTnLst>
                              <p:par>
                                <p:cTn id="30" presetID="64" presetClass="path" presetSubtype="0" accel="50000" decel="50000" fill="hold" nodeType="clickEffect">
                                  <p:stCondLst>
                                    <p:cond delay="0"/>
                                  </p:stCondLst>
                                  <p:childTnLst>
                                    <p:animMotion origin="layout" path="M 0 -7.31851 L 0 -7.65 " pathEditMode="relative" rAng="0" ptsTypes="AA">
                                      <p:cBhvr>
                                        <p:cTn id="31" dur="2000" fill="hold"/>
                                        <p:tgtEl>
                                          <p:spTgt spid="3"/>
                                        </p:tgtEl>
                                        <p:attrNameLst>
                                          <p:attrName>ppt_x</p:attrName>
                                          <p:attrName>ppt_y</p:attrName>
                                        </p:attrNameLst>
                                      </p:cBhvr>
                                      <p:rCtr x="0" y="-16296"/>
                                    </p:animMotion>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nodeType="clickEffect">
                                  <p:stCondLst>
                                    <p:cond delay="0"/>
                                  </p:stCondLst>
                                  <p:childTnLst>
                                    <p:animMotion origin="layout" path="M 0 -7.65 L 0 -7.97593 " pathEditMode="relative" rAng="0" ptsTypes="AA">
                                      <p:cBhvr>
                                        <p:cTn id="35" dur="2000" fill="hold"/>
                                        <p:tgtEl>
                                          <p:spTgt spid="3"/>
                                        </p:tgtEl>
                                        <p:attrNameLst>
                                          <p:attrName>ppt_x</p:attrName>
                                          <p:attrName>ppt_y</p:attrName>
                                        </p:attrNameLst>
                                      </p:cBhvr>
                                      <p:rCtr x="0" y="-6667"/>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357179"/>
          </a:xfrm>
          <a:prstGeom prst="rect">
            <a:avLst/>
          </a:prstGeom>
        </p:spPr>
      </p:pic>
      <p:sp>
        <p:nvSpPr>
          <p:cNvPr id="4" name="Oval 3"/>
          <p:cNvSpPr/>
          <p:nvPr/>
        </p:nvSpPr>
        <p:spPr bwMode="auto">
          <a:xfrm>
            <a:off x="4490490" y="286812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634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19315532"/>
          </a:xfrm>
          <a:prstGeom prst="rect">
            <a:avLst/>
          </a:prstGeom>
        </p:spPr>
      </p:pic>
      <p:sp>
        <p:nvSpPr>
          <p:cNvPr id="4" name="Oval 3"/>
          <p:cNvSpPr/>
          <p:nvPr/>
        </p:nvSpPr>
        <p:spPr bwMode="auto">
          <a:xfrm>
            <a:off x="4444770" y="559227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6654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1.85185E-6 L 0 -0.88866 " pathEditMode="relative" rAng="0" ptsTypes="AA">
                                      <p:cBhvr>
                                        <p:cTn id="6" dur="2000" fill="hold"/>
                                        <p:tgtEl>
                                          <p:spTgt spid="3"/>
                                        </p:tgtEl>
                                        <p:attrNameLst>
                                          <p:attrName>ppt_x</p:attrName>
                                          <p:attrName>ppt_y</p:attrName>
                                        </p:attrNameLst>
                                      </p:cBhvr>
                                      <p:rCtr x="0" y="-44444"/>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 -0.88866 L 0 -1.71643 " pathEditMode="relative" rAng="0" ptsTypes="AA">
                                      <p:cBhvr>
                                        <p:cTn id="10" dur="2000" fill="hold"/>
                                        <p:tgtEl>
                                          <p:spTgt spid="3"/>
                                        </p:tgtEl>
                                        <p:attrNameLst>
                                          <p:attrName>ppt_x</p:attrName>
                                          <p:attrName>ppt_y</p:attrName>
                                        </p:attrNameLst>
                                      </p:cBhvr>
                                      <p:rCtr x="0" y="-41389"/>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1"/>
            <a:ext cx="9866376" cy="7574604"/>
          </a:xfrm>
          <a:prstGeom prst="rect">
            <a:avLst/>
          </a:prstGeom>
        </p:spPr>
      </p:pic>
      <p:sp>
        <p:nvSpPr>
          <p:cNvPr id="4" name="Oval 3"/>
          <p:cNvSpPr/>
          <p:nvPr/>
        </p:nvSpPr>
        <p:spPr bwMode="auto">
          <a:xfrm>
            <a:off x="4429530" y="347772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169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33979"/>
          </a:xfrm>
          <a:prstGeom prst="rect">
            <a:avLst/>
          </a:prstGeom>
        </p:spPr>
      </p:pic>
      <p:sp>
        <p:nvSpPr>
          <p:cNvPr id="4" name="Oval 3"/>
          <p:cNvSpPr/>
          <p:nvPr/>
        </p:nvSpPr>
        <p:spPr bwMode="auto">
          <a:xfrm>
            <a:off x="5785890" y="260904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8414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33979"/>
          </a:xfrm>
          <a:prstGeom prst="rect">
            <a:avLst/>
          </a:prstGeom>
        </p:spPr>
      </p:pic>
    </p:spTree>
    <p:extLst>
      <p:ext uri="{BB962C8B-B14F-4D97-AF65-F5344CB8AC3E}">
        <p14:creationId xmlns:p14="http://schemas.microsoft.com/office/powerpoint/2010/main" val="48635710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ru-RU" dirty="0" smtClean="0"/>
              <a:t>Дмитрий </a:t>
            </a:r>
            <a:r>
              <a:rPr lang="ru-RU" dirty="0" err="1" smtClean="0"/>
              <a:t>Ориничев</a:t>
            </a:r>
            <a:endParaRPr lang="ru-RU" dirty="0"/>
          </a:p>
          <a:p>
            <a:endParaRPr lang="ru-RU" sz="2000" dirty="0"/>
          </a:p>
        </p:txBody>
      </p:sp>
      <p:sp>
        <p:nvSpPr>
          <p:cNvPr id="2" name="Title 1"/>
          <p:cNvSpPr>
            <a:spLocks noGrp="1"/>
          </p:cNvSpPr>
          <p:nvPr>
            <p:ph type="title"/>
          </p:nvPr>
        </p:nvSpPr>
        <p:spPr>
          <a:prstGeom prst="rect">
            <a:avLst/>
          </a:prstGeom>
        </p:spPr>
        <p:txBody>
          <a:bodyPr/>
          <a:lstStyle/>
          <a:p>
            <a:r>
              <a:rPr lang="ru-RU" dirty="0" smtClean="0"/>
              <a:t>Публикация приложений в магазине </a:t>
            </a:r>
            <a:r>
              <a:rPr lang="en-US" dirty="0" smtClean="0"/>
              <a:t>Windows </a:t>
            </a:r>
            <a:r>
              <a:rPr lang="ru-RU" dirty="0" smtClean="0"/>
              <a:t>и монетизация</a:t>
            </a:r>
            <a:endParaRPr lang="ru-RU" dirty="0"/>
          </a:p>
        </p:txBody>
      </p:sp>
      <p:sp>
        <p:nvSpPr>
          <p:cNvPr id="4" name="TextBox 3"/>
          <p:cNvSpPr txBox="1"/>
          <p:nvPr/>
        </p:nvSpPr>
        <p:spPr>
          <a:xfrm>
            <a:off x="3786938" y="1024666"/>
            <a:ext cx="1483098"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smtClean="0">
                <a:ln>
                  <a:noFill/>
                </a:ln>
                <a:solidFill>
                  <a:prstClr val="white"/>
                </a:solidFill>
                <a:effectLst/>
                <a:uLnTx/>
                <a:uFillTx/>
                <a:latin typeface="Segoe UI"/>
                <a:ea typeface="+mn-ea"/>
                <a:cs typeface="+mn-cs"/>
              </a:rPr>
              <a:t>0</a:t>
            </a:r>
            <a:r>
              <a:rPr lang="ru-RU" sz="8800" b="1" dirty="0">
                <a:solidFill>
                  <a:prstClr val="white"/>
                </a:solidFill>
                <a:latin typeface="Segoe UI"/>
              </a:rPr>
              <a:t>7</a:t>
            </a:r>
            <a:endParaRPr kumimoji="0" lang="en-US" sz="88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836819435"/>
      </p:ext>
    </p:extLst>
  </p:cSld>
  <p:clrMapOvr>
    <a:masterClrMapping/>
  </p:clrMapOvr>
  <p:transition spd="slow" advClick="0" advTm="92000">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33979"/>
          </a:xfrm>
          <a:prstGeom prst="rect">
            <a:avLst/>
          </a:prstGeom>
        </p:spPr>
      </p:pic>
    </p:spTree>
    <p:extLst>
      <p:ext uri="{BB962C8B-B14F-4D97-AF65-F5344CB8AC3E}">
        <p14:creationId xmlns:p14="http://schemas.microsoft.com/office/powerpoint/2010/main" val="84169836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8215125"/>
          </a:xfrm>
          <a:prstGeom prst="rect">
            <a:avLst/>
          </a:prstGeom>
        </p:spPr>
      </p:pic>
      <p:sp>
        <p:nvSpPr>
          <p:cNvPr id="4" name="Oval 3"/>
          <p:cNvSpPr/>
          <p:nvPr/>
        </p:nvSpPr>
        <p:spPr bwMode="auto">
          <a:xfrm>
            <a:off x="4437150" y="628188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1291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974194"/>
          </a:xfrm>
          <a:prstGeom prst="rect">
            <a:avLst/>
          </a:prstGeom>
        </p:spPr>
      </p:pic>
      <p:sp>
        <p:nvSpPr>
          <p:cNvPr id="4" name="Oval 3"/>
          <p:cNvSpPr/>
          <p:nvPr/>
        </p:nvSpPr>
        <p:spPr bwMode="auto">
          <a:xfrm>
            <a:off x="4589550" y="466644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3670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27183951"/>
          </a:xfrm>
          <a:prstGeom prst="rect">
            <a:avLst/>
          </a:prstGeom>
        </p:spPr>
      </p:pic>
      <p:sp>
        <p:nvSpPr>
          <p:cNvPr id="5" name="Oval 4"/>
          <p:cNvSpPr/>
          <p:nvPr/>
        </p:nvSpPr>
        <p:spPr bwMode="auto">
          <a:xfrm>
            <a:off x="4415379" y="4927699"/>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7392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4.44444E-6 L 0 -1.46574 " pathEditMode="relative" rAng="0" ptsTypes="AA">
                                      <p:cBhvr>
                                        <p:cTn id="6" dur="2000" fill="hold"/>
                                        <p:tgtEl>
                                          <p:spTgt spid="3"/>
                                        </p:tgtEl>
                                        <p:attrNameLst>
                                          <p:attrName>ppt_x</p:attrName>
                                          <p:attrName>ppt_y</p:attrName>
                                        </p:attrNameLst>
                                      </p:cBhvr>
                                      <p:rCtr x="0" y="-7328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 -1.46574 L 0 -2.51527 " pathEditMode="relative" rAng="0" ptsTypes="AA">
                                      <p:cBhvr>
                                        <p:cTn id="10" dur="2000" fill="hold"/>
                                        <p:tgtEl>
                                          <p:spTgt spid="3"/>
                                        </p:tgtEl>
                                        <p:attrNameLst>
                                          <p:attrName>ppt_x</p:attrName>
                                          <p:attrName>ppt_y</p:attrName>
                                        </p:attrNameLst>
                                      </p:cBhvr>
                                      <p:rCtr x="0" y="-52477"/>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0 -2.51528 L 0 -2.95972 " pathEditMode="relative" rAng="0" ptsTypes="AA">
                                      <p:cBhvr>
                                        <p:cTn id="14" dur="2000" fill="hold"/>
                                        <p:tgtEl>
                                          <p:spTgt spid="3"/>
                                        </p:tgtEl>
                                        <p:attrNameLst>
                                          <p:attrName>ppt_x</p:attrName>
                                          <p:attrName>ppt_y</p:attrName>
                                        </p:attrNameLst>
                                      </p:cBhvr>
                                      <p:rCtr x="0" y="-21389"/>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974194"/>
          </a:xfrm>
          <a:prstGeom prst="rect">
            <a:avLst/>
          </a:prstGeom>
        </p:spPr>
      </p:pic>
      <p:sp>
        <p:nvSpPr>
          <p:cNvPr id="4" name="Oval 3"/>
          <p:cNvSpPr/>
          <p:nvPr/>
        </p:nvSpPr>
        <p:spPr bwMode="auto">
          <a:xfrm>
            <a:off x="4502464" y="5900158"/>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3738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10474"/>
          </a:xfrm>
          <a:prstGeom prst="rect">
            <a:avLst/>
          </a:prstGeom>
        </p:spPr>
      </p:pic>
    </p:spTree>
    <p:extLst>
      <p:ext uri="{BB962C8B-B14F-4D97-AF65-F5344CB8AC3E}">
        <p14:creationId xmlns:p14="http://schemas.microsoft.com/office/powerpoint/2010/main" val="247806202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10474"/>
          </a:xfrm>
          <a:prstGeom prst="rect">
            <a:avLst/>
          </a:prstGeom>
        </p:spPr>
      </p:pic>
    </p:spTree>
    <p:extLst>
      <p:ext uri="{BB962C8B-B14F-4D97-AF65-F5344CB8AC3E}">
        <p14:creationId xmlns:p14="http://schemas.microsoft.com/office/powerpoint/2010/main" val="183914064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812" y="0"/>
            <a:ext cx="9866376" cy="7010474"/>
          </a:xfrm>
          <a:prstGeom prst="rect">
            <a:avLst/>
          </a:prstGeom>
        </p:spPr>
      </p:pic>
    </p:spTree>
    <p:extLst>
      <p:ext uri="{BB962C8B-B14F-4D97-AF65-F5344CB8AC3E}">
        <p14:creationId xmlns:p14="http://schemas.microsoft.com/office/powerpoint/2010/main" val="324456624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en-US" dirty="0" smtClean="0"/>
              <a:t>CREATING AN IAP</a:t>
            </a:r>
            <a:endParaRPr lang="en-US" dirty="0"/>
          </a:p>
        </p:txBody>
      </p:sp>
      <p:sp>
        <p:nvSpPr>
          <p:cNvPr id="3" name="Text Placeholder 2"/>
          <p:cNvSpPr>
            <a:spLocks noGrp="1"/>
          </p:cNvSpPr>
          <p:nvPr>
            <p:ph type="body" sz="quarter" idx="12"/>
          </p:nvPr>
        </p:nvSpPr>
        <p:spPr/>
        <p:txBody>
          <a:bodyPr/>
          <a:lstStyle/>
          <a:p>
            <a:r>
              <a:rPr lang="en-US" dirty="0" smtClean="0"/>
              <a:t>http://dev.windows.com</a:t>
            </a:r>
            <a:endParaRPr lang="en-US" dirty="0"/>
          </a:p>
        </p:txBody>
      </p:sp>
      <p:sp>
        <p:nvSpPr>
          <p:cNvPr id="4" name="Text Placeholder 3"/>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124888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5859521"/>
          </a:xfrm>
          <a:prstGeom prst="rect">
            <a:avLst/>
          </a:prstGeom>
        </p:spPr>
      </p:pic>
      <p:sp>
        <p:nvSpPr>
          <p:cNvPr id="3" name="Rectangle 2"/>
          <p:cNvSpPr/>
          <p:nvPr/>
        </p:nvSpPr>
        <p:spPr bwMode="auto">
          <a:xfrm>
            <a:off x="1066800" y="5859521"/>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444275" y="2458689"/>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5909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Rectangle 36"/>
          <p:cNvSpPr/>
          <p:nvPr/>
        </p:nvSpPr>
        <p:spPr bwMode="auto">
          <a:xfrm>
            <a:off x="865" y="1517345"/>
            <a:ext cx="12190271" cy="519471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Isosceles Triangle 35"/>
          <p:cNvSpPr/>
          <p:nvPr/>
        </p:nvSpPr>
        <p:spPr>
          <a:xfrm>
            <a:off x="4868352" y="3669685"/>
            <a:ext cx="2455296" cy="1790887"/>
          </a:xfrm>
          <a:prstGeom prst="triangle">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39" name="Rectangle 38"/>
          <p:cNvSpPr/>
          <p:nvPr/>
        </p:nvSpPr>
        <p:spPr>
          <a:xfrm>
            <a:off x="4868352" y="5537971"/>
            <a:ext cx="2455296" cy="1322095"/>
          </a:xfrm>
          <a:prstGeom prst="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40" name="TextBox 39"/>
          <p:cNvSpPr txBox="1"/>
          <p:nvPr/>
        </p:nvSpPr>
        <p:spPr>
          <a:xfrm>
            <a:off x="5050447" y="5555108"/>
            <a:ext cx="2091107" cy="1249161"/>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lIns="248660" tIns="198928" rIns="248660" bIns="198928" rtlCol="0">
            <a:spAutoFit/>
          </a:bodyPr>
          <a:lstStyle/>
          <a:p>
            <a:pPr algn="ctr" defTabSz="914201">
              <a:lnSpc>
                <a:spcPct val="90000"/>
              </a:lnSpc>
            </a:pPr>
            <a:r>
              <a:rPr lang="en-US" sz="2000" dirty="0" err="1">
                <a:solidFill>
                  <a:srgbClr val="FFFFFF"/>
                </a:solidFill>
                <a:latin typeface="Segoe UI Light"/>
              </a:rPr>
              <a:t>IoT</a:t>
            </a:r>
            <a:endParaRPr lang="en-US" sz="2000" dirty="0">
              <a:solidFill>
                <a:srgbClr val="FFFFFF"/>
              </a:solidFill>
              <a:latin typeface="Segoe UI Light"/>
            </a:endParaRPr>
          </a:p>
          <a:p>
            <a:pPr algn="ctr" defTabSz="914201">
              <a:lnSpc>
                <a:spcPct val="90000"/>
              </a:lnSpc>
            </a:pPr>
            <a:r>
              <a:rPr lang="en-US" sz="2000" dirty="0" err="1">
                <a:solidFill>
                  <a:srgbClr val="FFFFFF"/>
                </a:solidFill>
                <a:latin typeface="Segoe UI Light"/>
              </a:rPr>
              <a:t>HoloLens</a:t>
            </a:r>
            <a:endParaRPr lang="en-US" sz="2000" dirty="0">
              <a:solidFill>
                <a:srgbClr val="FFFFFF"/>
              </a:solidFill>
              <a:latin typeface="Segoe UI Light"/>
            </a:endParaRPr>
          </a:p>
          <a:p>
            <a:pPr algn="ctr" defTabSz="914201">
              <a:lnSpc>
                <a:spcPct val="90000"/>
              </a:lnSpc>
            </a:pPr>
            <a:r>
              <a:rPr lang="en-US" sz="2000" dirty="0">
                <a:solidFill>
                  <a:srgbClr val="FFFFFF"/>
                </a:solidFill>
                <a:latin typeface="Segoe UI Light"/>
              </a:rPr>
              <a:t>Surface Hub</a:t>
            </a:r>
          </a:p>
        </p:txBody>
      </p:sp>
      <p:sp>
        <p:nvSpPr>
          <p:cNvPr id="2" name="Title 1"/>
          <p:cNvSpPr>
            <a:spLocks noGrp="1"/>
          </p:cNvSpPr>
          <p:nvPr>
            <p:ph type="title"/>
          </p:nvPr>
        </p:nvSpPr>
        <p:spPr/>
        <p:txBody>
          <a:bodyPr/>
          <a:lstStyle/>
          <a:p>
            <a:r>
              <a:rPr lang="en-US" dirty="0" smtClean="0">
                <a:gradFill>
                  <a:gsLst>
                    <a:gs pos="1250">
                      <a:schemeClr val="tx1"/>
                    </a:gs>
                    <a:gs pos="100000">
                      <a:schemeClr val="tx1"/>
                    </a:gs>
                  </a:gsLst>
                  <a:lin ang="5400000" scaled="0"/>
                </a:gradFill>
                <a:latin typeface="+mj-lt"/>
                <a:cs typeface="Segoe UI" pitchFamily="34" charset="0"/>
              </a:rPr>
              <a:t>One Store for </a:t>
            </a:r>
            <a:r>
              <a:rPr lang="en-US" dirty="0">
                <a:gradFill>
                  <a:gsLst>
                    <a:gs pos="1250">
                      <a:schemeClr val="tx1"/>
                    </a:gs>
                    <a:gs pos="100000">
                      <a:schemeClr val="tx1"/>
                    </a:gs>
                  </a:gsLst>
                  <a:lin ang="5400000" scaled="0"/>
                </a:gradFill>
                <a:latin typeface="+mj-lt"/>
                <a:cs typeface="Segoe UI" pitchFamily="34" charset="0"/>
              </a:rPr>
              <a:t>one </a:t>
            </a:r>
            <a:r>
              <a:rPr lang="en-US" dirty="0" smtClean="0">
                <a:gradFill>
                  <a:gsLst>
                    <a:gs pos="1250">
                      <a:schemeClr val="tx1"/>
                    </a:gs>
                    <a:gs pos="100000">
                      <a:schemeClr val="tx1"/>
                    </a:gs>
                  </a:gsLst>
                  <a:lin ang="5400000" scaled="0"/>
                </a:gradFill>
                <a:latin typeface="+mj-lt"/>
                <a:cs typeface="Segoe UI" pitchFamily="34" charset="0"/>
              </a:rPr>
              <a:t>Windows</a:t>
            </a:r>
            <a:endParaRPr lang="en-US" dirty="0">
              <a:gradFill>
                <a:gsLst>
                  <a:gs pos="1250">
                    <a:schemeClr val="tx1"/>
                  </a:gs>
                  <a:gs pos="100000">
                    <a:schemeClr val="tx1"/>
                  </a:gs>
                </a:gsLst>
                <a:lin ang="5400000" scaled="0"/>
              </a:gradFill>
              <a:latin typeface="+mj-lt"/>
              <a:cs typeface="Segoe UI" pitchFamily="34" charset="0"/>
            </a:endParaRPr>
          </a:p>
        </p:txBody>
      </p:sp>
      <p:sp>
        <p:nvSpPr>
          <p:cNvPr id="3" name="Rectangle 2"/>
          <p:cNvSpPr/>
          <p:nvPr/>
        </p:nvSpPr>
        <p:spPr bwMode="auto">
          <a:xfrm>
            <a:off x="6610615" y="3164018"/>
            <a:ext cx="5580521" cy="112176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60" tIns="198928" rIns="248660" bIns="198928" numCol="1" spcCol="0" rtlCol="0" fromWordArt="0" anchor="t" anchorCtr="0" forceAA="0" compatLnSpc="1">
            <a:prstTxWarp prst="textNoShape">
              <a:avLst/>
            </a:prstTxWarp>
            <a:noAutofit/>
          </a:bodyPr>
          <a:lstStyle/>
          <a:p>
            <a:pPr algn="ctr" defTabSz="1267762"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9" name="Group 8"/>
          <p:cNvGrpSpPr/>
          <p:nvPr/>
        </p:nvGrpSpPr>
        <p:grpSpPr>
          <a:xfrm>
            <a:off x="783443" y="2112092"/>
            <a:ext cx="5334606" cy="3204332"/>
            <a:chOff x="782689" y="1953277"/>
            <a:chExt cx="5335363" cy="3204787"/>
          </a:xfrm>
        </p:grpSpPr>
        <p:sp>
          <p:nvSpPr>
            <p:cNvPr id="10"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11" name="Group 10"/>
            <p:cNvGrpSpPr/>
            <p:nvPr/>
          </p:nvGrpSpPr>
          <p:grpSpPr>
            <a:xfrm>
              <a:off x="869034" y="1953277"/>
              <a:ext cx="5153473" cy="3043644"/>
              <a:chOff x="869034" y="1953277"/>
              <a:chExt cx="5153473" cy="3043644"/>
            </a:xfrm>
          </p:grpSpPr>
          <p:sp>
            <p:nvSpPr>
              <p:cNvPr id="12"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13" name="Group 12"/>
              <p:cNvGrpSpPr/>
              <p:nvPr/>
            </p:nvGrpSpPr>
            <p:grpSpPr>
              <a:xfrm>
                <a:off x="869034" y="1996229"/>
                <a:ext cx="5113951" cy="3000692"/>
                <a:chOff x="869034" y="1996229"/>
                <a:chExt cx="5113951" cy="3000692"/>
              </a:xfrm>
            </p:grpSpPr>
            <p:sp>
              <p:nvSpPr>
                <p:cNvPr id="14"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15" name="TextBox 14"/>
                <p:cNvSpPr txBox="1"/>
                <p:nvPr/>
              </p:nvSpPr>
              <p:spPr>
                <a:xfrm>
                  <a:off x="904596" y="1996229"/>
                  <a:ext cx="2779122" cy="697200"/>
                </a:xfrm>
                <a:prstGeom prst="rect">
                  <a:avLst/>
                </a:prstGeom>
                <a:solidFill>
                  <a:srgbClr val="0070C0"/>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rPr>
                    <a:t>Windows Desktop</a:t>
                  </a:r>
                  <a:endParaRPr lang="en-US" sz="2400" dirty="0">
                    <a:solidFill>
                      <a:srgbClr val="FFFFFF"/>
                    </a:solidFill>
                  </a:endParaRPr>
                </a:p>
              </p:txBody>
            </p:sp>
            <p:sp>
              <p:nvSpPr>
                <p:cNvPr id="16" name="TextBox 15"/>
                <p:cNvSpPr txBox="1"/>
                <p:nvPr/>
              </p:nvSpPr>
              <p:spPr>
                <a:xfrm>
                  <a:off x="904596" y="3154011"/>
                  <a:ext cx="2779122" cy="697200"/>
                </a:xfrm>
                <a:prstGeom prst="rect">
                  <a:avLst/>
                </a:prstGeom>
                <a:solidFill>
                  <a:srgbClr val="ED7D31"/>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rPr>
                    <a:t>Windows Mobile</a:t>
                  </a:r>
                </a:p>
              </p:txBody>
            </p:sp>
            <p:sp>
              <p:nvSpPr>
                <p:cNvPr id="17" name="TextBox 16"/>
                <p:cNvSpPr txBox="1"/>
                <p:nvPr/>
              </p:nvSpPr>
              <p:spPr>
                <a:xfrm>
                  <a:off x="904596" y="4299721"/>
                  <a:ext cx="2779122" cy="697200"/>
                </a:xfrm>
                <a:prstGeom prst="rect">
                  <a:avLst/>
                </a:prstGeom>
                <a:solidFill>
                  <a:srgbClr val="009900"/>
                </a:solidFill>
              </p:spPr>
              <p:txBody>
                <a:bodyPr wrap="square" lIns="248660" tIns="198928" rIns="248660" bIns="198928" rtlCol="0">
                  <a:spAutoFit/>
                </a:bodyPr>
                <a:lstStyle/>
                <a:p>
                  <a:pPr defTabSz="914201">
                    <a:lnSpc>
                      <a:spcPct val="90000"/>
                    </a:lnSpc>
                    <a:spcBef>
                      <a:spcPts val="816"/>
                    </a:spcBef>
                  </a:pPr>
                  <a:r>
                    <a:rPr lang="en-US" sz="2132" dirty="0">
                      <a:solidFill>
                        <a:srgbClr val="FFFFFF"/>
                      </a:solidFill>
                    </a:rPr>
                    <a:t>Xbox</a:t>
                  </a:r>
                </a:p>
              </p:txBody>
            </p:sp>
          </p:grpSp>
        </p:grpSp>
      </p:grpSp>
      <p:grpSp>
        <p:nvGrpSpPr>
          <p:cNvPr id="18" name="Group 17"/>
          <p:cNvGrpSpPr/>
          <p:nvPr/>
        </p:nvGrpSpPr>
        <p:grpSpPr>
          <a:xfrm>
            <a:off x="865" y="2113432"/>
            <a:ext cx="749194" cy="3069568"/>
            <a:chOff x="0" y="1954618"/>
            <a:chExt cx="749300" cy="3070003"/>
          </a:xfrm>
        </p:grpSpPr>
        <p:grpSp>
          <p:nvGrpSpPr>
            <p:cNvPr id="19" name="Group 18"/>
            <p:cNvGrpSpPr/>
            <p:nvPr/>
          </p:nvGrpSpPr>
          <p:grpSpPr>
            <a:xfrm>
              <a:off x="0" y="1954618"/>
              <a:ext cx="749300" cy="778582"/>
              <a:chOff x="0" y="1954618"/>
              <a:chExt cx="749300" cy="778582"/>
            </a:xfrm>
          </p:grpSpPr>
          <p:sp>
            <p:nvSpPr>
              <p:cNvPr id="26"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27"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89599" tIns="44801" rIns="89599" bIns="44801" numCol="1" anchor="t" anchorCtr="0" compatLnSpc="1">
                <a:prstTxWarp prst="textNoShape">
                  <a:avLst/>
                </a:prstTxWarp>
              </a:bodyPr>
              <a:lstStyle/>
              <a:p>
                <a:pPr defTabSz="896036">
                  <a:defRPr/>
                </a:pPr>
                <a:endParaRPr lang="en-US" kern="0">
                  <a:solidFill>
                    <a:sysClr val="windowText" lastClr="000000"/>
                  </a:solidFill>
                </a:endParaRPr>
              </a:p>
            </p:txBody>
          </p:sp>
        </p:grpSp>
        <p:grpSp>
          <p:nvGrpSpPr>
            <p:cNvPr id="20" name="Group 19"/>
            <p:cNvGrpSpPr/>
            <p:nvPr/>
          </p:nvGrpSpPr>
          <p:grpSpPr>
            <a:xfrm>
              <a:off x="0" y="3100328"/>
              <a:ext cx="749300" cy="778582"/>
              <a:chOff x="0" y="3100328"/>
              <a:chExt cx="749300" cy="778582"/>
            </a:xfrm>
          </p:grpSpPr>
          <p:sp>
            <p:nvSpPr>
              <p:cNvPr id="24"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25"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endParaRPr>
              </a:p>
            </p:txBody>
          </p:sp>
        </p:grpSp>
        <p:grpSp>
          <p:nvGrpSpPr>
            <p:cNvPr id="21" name="Group 20"/>
            <p:cNvGrpSpPr/>
            <p:nvPr/>
          </p:nvGrpSpPr>
          <p:grpSpPr>
            <a:xfrm>
              <a:off x="0" y="4246039"/>
              <a:ext cx="749300" cy="778582"/>
              <a:chOff x="0" y="4119039"/>
              <a:chExt cx="749300" cy="778582"/>
            </a:xfrm>
            <a:solidFill>
              <a:srgbClr val="009900"/>
            </a:solidFill>
          </p:grpSpPr>
          <p:sp>
            <p:nvSpPr>
              <p:cNvPr id="22"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pic>
            <p:nvPicPr>
              <p:cNvPr id="23" name="Picture 42" descr="C:\Users\sakuu\Documents\Ballmer WPC\PNGS\xboxpearl.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black">
              <a:xfrm>
                <a:off x="169658" y="4312340"/>
                <a:ext cx="390838" cy="391978"/>
              </a:xfrm>
              <a:prstGeom prst="rect">
                <a:avLst/>
              </a:prstGeom>
              <a:grpFill/>
              <a:extLst/>
            </p:spPr>
          </p:pic>
        </p:grpSp>
      </p:grpSp>
      <p:sp>
        <p:nvSpPr>
          <p:cNvPr id="28" name="Rectangle 27"/>
          <p:cNvSpPr/>
          <p:nvPr/>
        </p:nvSpPr>
        <p:spPr>
          <a:xfrm>
            <a:off x="7308231" y="3223693"/>
            <a:ext cx="4476563" cy="1014429"/>
          </a:xfrm>
          <a:prstGeom prst="rect">
            <a:avLst/>
          </a:prstGeom>
        </p:spPr>
        <p:txBody>
          <a:bodyPr wrap="square" anchor="ctr">
            <a:spAutoFit/>
          </a:bodyPr>
          <a:lstStyle/>
          <a:p>
            <a:pPr defTabSz="1267762" fontAlgn="base">
              <a:lnSpc>
                <a:spcPct val="90000"/>
              </a:lnSpc>
              <a:spcBef>
                <a:spcPct val="0"/>
              </a:spcBef>
              <a:spcAft>
                <a:spcPts val="400"/>
              </a:spcAft>
            </a:pPr>
            <a:r>
              <a:rPr lang="en-US" sz="1600" dirty="0">
                <a:solidFill>
                  <a:srgbClr val="FFFFFF"/>
                </a:solidFill>
                <a:ea typeface="Segoe UI" pitchFamily="34" charset="0"/>
                <a:cs typeface="Segoe UI" pitchFamily="34" charset="0"/>
              </a:rPr>
              <a:t>ONE CORE OS</a:t>
            </a:r>
          </a:p>
          <a:p>
            <a:pPr defTabSz="1267762" fontAlgn="base">
              <a:lnSpc>
                <a:spcPct val="90000"/>
              </a:lnSpc>
              <a:spcBef>
                <a:spcPct val="0"/>
              </a:spcBef>
              <a:spcAft>
                <a:spcPts val="400"/>
              </a:spcAft>
            </a:pPr>
            <a:r>
              <a:rPr lang="en-US" sz="1600" dirty="0">
                <a:solidFill>
                  <a:srgbClr val="FFFFFF"/>
                </a:solidFill>
                <a:ea typeface="Segoe UI" pitchFamily="34" charset="0"/>
                <a:cs typeface="Segoe UI" pitchFamily="34" charset="0"/>
              </a:rPr>
              <a:t>ONE APP PLATFORM</a:t>
            </a:r>
          </a:p>
          <a:p>
            <a:pPr defTabSz="1267762" fontAlgn="base">
              <a:lnSpc>
                <a:spcPct val="90000"/>
              </a:lnSpc>
              <a:spcBef>
                <a:spcPct val="0"/>
              </a:spcBef>
              <a:spcAft>
                <a:spcPts val="400"/>
              </a:spcAft>
            </a:pPr>
            <a:r>
              <a:rPr lang="en-US" sz="2745" dirty="0">
                <a:solidFill>
                  <a:srgbClr val="FFFFFF"/>
                </a:solidFill>
                <a:ea typeface="Segoe UI" pitchFamily="34" charset="0"/>
                <a:cs typeface="Segoe UI" pitchFamily="34" charset="0"/>
              </a:rPr>
              <a:t>ONE STORE</a:t>
            </a:r>
            <a:endParaRPr lang="en-US" sz="1600" dirty="0">
              <a:solidFill>
                <a:srgbClr val="FFFFFF"/>
              </a:solidFill>
              <a:ea typeface="Segoe UI" pitchFamily="34" charset="0"/>
              <a:cs typeface="Segoe UI" pitchFamily="34" charset="0"/>
            </a:endParaRPr>
          </a:p>
        </p:txBody>
      </p:sp>
      <p:sp>
        <p:nvSpPr>
          <p:cNvPr id="29" name="Oval 33"/>
          <p:cNvSpPr/>
          <p:nvPr/>
        </p:nvSpPr>
        <p:spPr>
          <a:xfrm>
            <a:off x="5108089" y="2687450"/>
            <a:ext cx="1975824" cy="197582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endParaRPr>
          </a:p>
        </p:txBody>
      </p:sp>
      <p:grpSp>
        <p:nvGrpSpPr>
          <p:cNvPr id="30" name="Group 29"/>
          <p:cNvGrpSpPr/>
          <p:nvPr/>
        </p:nvGrpSpPr>
        <p:grpSpPr>
          <a:xfrm>
            <a:off x="5052189" y="2771565"/>
            <a:ext cx="2087623" cy="1807595"/>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endParaRPr lang="en-US" sz="2400" dirty="0" err="1">
                <a:solidFill>
                  <a:srgbClr val="FFFFFF"/>
                </a:solidFill>
              </a:endParaRPr>
            </a:p>
          </p:txBody>
        </p:sp>
        <p:grpSp>
          <p:nvGrpSpPr>
            <p:cNvPr id="32" name="Group 31"/>
            <p:cNvGrpSpPr/>
            <p:nvPr/>
          </p:nvGrpSpPr>
          <p:grpSpPr>
            <a:xfrm>
              <a:off x="5052041" y="2836625"/>
              <a:ext cx="2087919" cy="1066135"/>
              <a:chOff x="5052041" y="2836625"/>
              <a:chExt cx="2087919" cy="1066135"/>
            </a:xfrm>
          </p:grpSpPr>
          <p:sp>
            <p:nvSpPr>
              <p:cNvPr id="33" name="TextBox 35"/>
              <p:cNvSpPr txBox="1"/>
              <p:nvPr/>
            </p:nvSpPr>
            <p:spPr>
              <a:xfrm>
                <a:off x="5052041" y="3644319"/>
                <a:ext cx="2087919" cy="258441"/>
              </a:xfrm>
              <a:prstGeom prst="rect">
                <a:avLst/>
              </a:prstGeom>
              <a:noFill/>
            </p:spPr>
            <p:txBody>
              <a:bodyPr wrap="square" lIns="0" tIns="0" rIns="0" bIns="0" rtlCol="0">
                <a:spAutoFit/>
              </a:bodyPr>
              <a:lstStyle/>
              <a:p>
                <a:pPr algn="ctr" defTabSz="914201">
                  <a:lnSpc>
                    <a:spcPct val="90000"/>
                  </a:lnSpc>
                </a:pPr>
                <a:r>
                  <a:rPr lang="en-US" sz="1866" dirty="0">
                    <a:solidFill>
                      <a:srgbClr val="FFFFFF"/>
                    </a:solidFill>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03" tIns="60952" rIns="121903" bIns="60952" numCol="1" anchor="t" anchorCtr="0" compatLnSpc="1">
                <a:prstTxWarp prst="textNoShape">
                  <a:avLst/>
                </a:prstTxWarp>
              </a:bodyPr>
              <a:lstStyle/>
              <a:p>
                <a:pPr defTabSz="914201"/>
                <a:endParaRPr lang="en-US" sz="1866">
                  <a:solidFill>
                    <a:srgbClr val="737373"/>
                  </a:solidFill>
                </a:endParaRPr>
              </a:p>
            </p:txBody>
          </p:sp>
        </p:grpSp>
      </p:grpSp>
    </p:spTree>
    <p:extLst>
      <p:ext uri="{BB962C8B-B14F-4D97-AF65-F5344CB8AC3E}">
        <p14:creationId xmlns:p14="http://schemas.microsoft.com/office/powerpoint/2010/main" val="181967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5888866"/>
          </a:xfrm>
          <a:prstGeom prst="rect">
            <a:avLst/>
          </a:prstGeom>
        </p:spPr>
      </p:pic>
      <p:sp>
        <p:nvSpPr>
          <p:cNvPr id="4" name="Rectangle 3"/>
          <p:cNvSpPr/>
          <p:nvPr/>
        </p:nvSpPr>
        <p:spPr bwMode="auto">
          <a:xfrm>
            <a:off x="1066800" y="5888866"/>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44522" y="3351985"/>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727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308216"/>
          </a:xfrm>
          <a:prstGeom prst="rect">
            <a:avLst/>
          </a:prstGeom>
        </p:spPr>
      </p:pic>
      <p:sp>
        <p:nvSpPr>
          <p:cNvPr id="4" name="Rectangle 3"/>
          <p:cNvSpPr/>
          <p:nvPr/>
        </p:nvSpPr>
        <p:spPr bwMode="auto">
          <a:xfrm>
            <a:off x="1066800" y="6308884"/>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86085" y="231737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5473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9405412"/>
          </a:xfrm>
          <a:prstGeom prst="rect">
            <a:avLst/>
          </a:prstGeom>
        </p:spPr>
      </p:pic>
      <p:sp>
        <p:nvSpPr>
          <p:cNvPr id="4" name="Oval 3"/>
          <p:cNvSpPr/>
          <p:nvPr/>
        </p:nvSpPr>
        <p:spPr bwMode="auto">
          <a:xfrm>
            <a:off x="4400864" y="5747758"/>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5030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 L 0 -0.25 E" pathEditMode="relative" ptsTypes="">
                                      <p:cBhvr>
                                        <p:cTn id="6" dur="2000" fill="hold"/>
                                        <p:tgtEl>
                                          <p:spTgt spid="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493928"/>
          </a:xfrm>
          <a:prstGeom prst="rect">
            <a:avLst/>
          </a:prstGeom>
        </p:spPr>
      </p:pic>
      <p:sp>
        <p:nvSpPr>
          <p:cNvPr id="4" name="Rectangle 3"/>
          <p:cNvSpPr/>
          <p:nvPr/>
        </p:nvSpPr>
        <p:spPr bwMode="auto">
          <a:xfrm>
            <a:off x="1066800" y="6493928"/>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24664" y="2901920"/>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3827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9890660"/>
          </a:xfrm>
          <a:prstGeom prst="rect">
            <a:avLst/>
          </a:prstGeom>
        </p:spPr>
      </p:pic>
      <p:sp>
        <p:nvSpPr>
          <p:cNvPr id="4" name="Oval 3"/>
          <p:cNvSpPr/>
          <p:nvPr/>
        </p:nvSpPr>
        <p:spPr bwMode="auto">
          <a:xfrm>
            <a:off x="4438964" y="6204958"/>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8822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 L 0 -0.25 E" pathEditMode="relative" ptsTypes="">
                                      <p:cBhvr>
                                        <p:cTn id="6" dur="2000" fill="hold"/>
                                        <p:tgtEl>
                                          <p:spTgt spid="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703603"/>
          </a:xfrm>
          <a:prstGeom prst="rect">
            <a:avLst/>
          </a:prstGeom>
        </p:spPr>
      </p:pic>
      <p:sp>
        <p:nvSpPr>
          <p:cNvPr id="4" name="Rectangle 3"/>
          <p:cNvSpPr/>
          <p:nvPr/>
        </p:nvSpPr>
        <p:spPr bwMode="auto">
          <a:xfrm>
            <a:off x="1066800" y="6703603"/>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62764" y="375935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7192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70342905"/>
          </a:xfrm>
          <a:prstGeom prst="rect">
            <a:avLst/>
          </a:prstGeom>
        </p:spPr>
      </p:pic>
      <p:sp>
        <p:nvSpPr>
          <p:cNvPr id="4" name="Rectangle 3"/>
          <p:cNvSpPr/>
          <p:nvPr/>
        </p:nvSpPr>
        <p:spPr bwMode="auto">
          <a:xfrm>
            <a:off x="3965171" y="3697083"/>
            <a:ext cx="1695796" cy="293023"/>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426264" y="501665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72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22222E-6 L 0 -2.96551 " pathEditMode="relative" rAng="0" ptsTypes="AA">
                                      <p:cBhvr>
                                        <p:cTn id="6" dur="2000" fill="hold"/>
                                        <p:tgtEl>
                                          <p:spTgt spid="3"/>
                                        </p:tgtEl>
                                        <p:attrNameLst>
                                          <p:attrName>ppt_x</p:attrName>
                                          <p:attrName>ppt_y</p:attrName>
                                        </p:attrNameLst>
                                      </p:cBhvr>
                                      <p:rCtr x="0" y="-148287"/>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0 -2.96551 L 0 -9.17291 " pathEditMode="relative" rAng="0" ptsTypes="AA">
                                      <p:cBhvr>
                                        <p:cTn id="19" dur="2000" fill="hold"/>
                                        <p:tgtEl>
                                          <p:spTgt spid="3"/>
                                        </p:tgtEl>
                                        <p:attrNameLst>
                                          <p:attrName>ppt_x</p:attrName>
                                          <p:attrName>ppt_y</p:attrName>
                                        </p:attrNameLst>
                                      </p:cBhvr>
                                      <p:rCtr x="0" y="-31037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925260"/>
          </a:xfrm>
          <a:prstGeom prst="rect">
            <a:avLst/>
          </a:prstGeom>
        </p:spPr>
      </p:pic>
      <p:sp>
        <p:nvSpPr>
          <p:cNvPr id="4" name="Oval 3"/>
          <p:cNvSpPr/>
          <p:nvPr/>
        </p:nvSpPr>
        <p:spPr bwMode="auto">
          <a:xfrm>
            <a:off x="4540564" y="3721246"/>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7079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7476405"/>
          </a:xfrm>
          <a:prstGeom prst="rect">
            <a:avLst/>
          </a:prstGeom>
        </p:spPr>
      </p:pic>
      <p:sp>
        <p:nvSpPr>
          <p:cNvPr id="4" name="Oval 3"/>
          <p:cNvSpPr/>
          <p:nvPr/>
        </p:nvSpPr>
        <p:spPr bwMode="auto">
          <a:xfrm>
            <a:off x="4400864" y="551195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654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925260"/>
          </a:xfrm>
          <a:prstGeom prst="rect">
            <a:avLst/>
          </a:prstGeom>
        </p:spPr>
      </p:pic>
      <p:sp>
        <p:nvSpPr>
          <p:cNvPr id="4" name="Oval 3"/>
          <p:cNvSpPr/>
          <p:nvPr/>
        </p:nvSpPr>
        <p:spPr bwMode="auto">
          <a:xfrm>
            <a:off x="4464364" y="4826153"/>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7677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One Dev </a:t>
            </a:r>
            <a:r>
              <a:rPr lang="en-US" dirty="0"/>
              <a:t>Center</a:t>
            </a:r>
          </a:p>
        </p:txBody>
      </p:sp>
      <p:sp>
        <p:nvSpPr>
          <p:cNvPr id="4" name="Content Placeholder 3"/>
          <p:cNvSpPr>
            <a:spLocks noGrp="1"/>
          </p:cNvSpPr>
          <p:nvPr>
            <p:ph type="body" sz="quarter" idx="11"/>
          </p:nvPr>
        </p:nvSpPr>
        <p:spPr>
          <a:xfrm>
            <a:off x="6184960" y="1717008"/>
            <a:ext cx="6007041" cy="3545979"/>
          </a:xfrm>
        </p:spPr>
        <p:txBody>
          <a:bodyPr/>
          <a:lstStyle/>
          <a:p>
            <a:pPr marL="0" indent="0"/>
            <a:r>
              <a:rPr lang="en-US" sz="2745" dirty="0">
                <a:latin typeface="+mj-lt"/>
              </a:rPr>
              <a:t>One destination for supporting all Windows devices</a:t>
            </a:r>
          </a:p>
          <a:p>
            <a:pPr marL="448193" indent="-448193">
              <a:buFont typeface="Wingdings" panose="05000000000000000000" pitchFamily="2" charset="2"/>
              <a:buChar char="ü"/>
            </a:pPr>
            <a:r>
              <a:rPr lang="en-US" sz="2745" dirty="0">
                <a:latin typeface="+mj-lt"/>
              </a:rPr>
              <a:t>One registration</a:t>
            </a:r>
          </a:p>
          <a:p>
            <a:pPr marL="448193" indent="-448193">
              <a:buFont typeface="Wingdings" panose="05000000000000000000" pitchFamily="2" charset="2"/>
              <a:buChar char="ü"/>
            </a:pPr>
            <a:r>
              <a:rPr lang="en-US" sz="2745" dirty="0">
                <a:latin typeface="+mj-lt"/>
              </a:rPr>
              <a:t>One app submission</a:t>
            </a:r>
          </a:p>
          <a:p>
            <a:pPr marL="448193" indent="-448193">
              <a:buFont typeface="Wingdings" panose="05000000000000000000" pitchFamily="2" charset="2"/>
              <a:buChar char="ü"/>
            </a:pPr>
            <a:r>
              <a:rPr lang="en-US" sz="2745" dirty="0">
                <a:latin typeface="+mj-lt"/>
              </a:rPr>
              <a:t>Customer acquisition</a:t>
            </a:r>
          </a:p>
          <a:p>
            <a:pPr marL="448193" indent="-448193">
              <a:buFont typeface="Wingdings" panose="05000000000000000000" pitchFamily="2" charset="2"/>
              <a:buChar char="ü"/>
            </a:pPr>
            <a:r>
              <a:rPr lang="en-US" sz="2745" dirty="0">
                <a:latin typeface="+mj-lt"/>
              </a:rPr>
              <a:t>Customer engagement</a:t>
            </a:r>
          </a:p>
          <a:p>
            <a:pPr marL="448193" indent="-448193">
              <a:buFont typeface="Wingdings" panose="05000000000000000000" pitchFamily="2" charset="2"/>
              <a:buChar char="ü"/>
            </a:pPr>
            <a:r>
              <a:rPr lang="en-US" sz="2745" dirty="0">
                <a:latin typeface="+mj-lt"/>
              </a:rPr>
              <a:t>Powerful monetization</a:t>
            </a:r>
          </a:p>
          <a:p>
            <a:pPr marL="448193" indent="-448193">
              <a:buFont typeface="Wingdings" panose="05000000000000000000" pitchFamily="2" charset="2"/>
              <a:buChar char="ü"/>
            </a:pPr>
            <a:r>
              <a:rPr lang="en-US" sz="2745" dirty="0">
                <a:latin typeface="+mj-lt"/>
              </a:rPr>
              <a:t>Rich analytics</a:t>
            </a:r>
          </a:p>
          <a:p>
            <a:pPr marL="448193" indent="-448193">
              <a:buFont typeface="Wingdings" panose="05000000000000000000" pitchFamily="2" charset="2"/>
              <a:buChar char="ü"/>
            </a:pPr>
            <a:r>
              <a:rPr lang="en-US" sz="2745" dirty="0">
                <a:latin typeface="+mj-lt"/>
              </a:rPr>
              <a:t>One payout</a:t>
            </a:r>
          </a:p>
          <a:p>
            <a:pPr marL="0" indent="0"/>
            <a:endParaRPr lang="en-US" sz="2745" dirty="0"/>
          </a:p>
        </p:txBody>
      </p:sp>
      <p:sp>
        <p:nvSpPr>
          <p:cNvPr id="8" name="Rectangle 7"/>
          <p:cNvSpPr/>
          <p:nvPr/>
        </p:nvSpPr>
        <p:spPr>
          <a:xfrm>
            <a:off x="121445" y="6342381"/>
            <a:ext cx="2209580" cy="362072"/>
          </a:xfrm>
          <a:prstGeom prst="rect">
            <a:avLst/>
          </a:prstGeom>
        </p:spPr>
        <p:txBody>
          <a:bodyPr wrap="none">
            <a:spAutoFit/>
          </a:bodyPr>
          <a:lstStyle/>
          <a:p>
            <a:pPr defTabSz="914367"/>
            <a:r>
              <a:rPr lang="en-US" sz="1765" i="1" dirty="0">
                <a:solidFill>
                  <a:srgbClr val="404040"/>
                </a:solidFill>
                <a:latin typeface="Segoe UI Light"/>
              </a:rPr>
              <a:t>DEV.WINDOWS.COM</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536" y="1717008"/>
            <a:ext cx="5754934" cy="3924229"/>
          </a:xfrm>
          <a:prstGeom prst="rect">
            <a:avLst/>
          </a:prstGeom>
          <a:ln>
            <a:noFill/>
          </a:ln>
          <a:effectLst>
            <a:outerShdw blurRad="292100" dist="139700" dir="2700000" algn="tl" rotWithShape="0">
              <a:srgbClr val="333333">
                <a:alpha val="65000"/>
              </a:srgbClr>
            </a:outerShdw>
          </a:effectLst>
        </p:spPr>
      </p:pic>
      <p:cxnSp>
        <p:nvCxnSpPr>
          <p:cNvPr id="7" name="Straight Connector 5"/>
          <p:cNvCxnSpPr/>
          <p:nvPr/>
        </p:nvCxnSpPr>
        <p:spPr>
          <a:xfrm>
            <a:off x="6768318" y="3503702"/>
            <a:ext cx="2988083" cy="0"/>
          </a:xfrm>
          <a:prstGeom prst="line">
            <a:avLst/>
          </a:prstGeom>
          <a:ln w="28575">
            <a:solidFill>
              <a:srgbClr val="0078D7">
                <a:alpha val="50000"/>
              </a:srgbClr>
            </a:solidFill>
            <a:headEnd type="none"/>
            <a:tailEnd type="non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839028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943232"/>
          </a:xfrm>
          <a:prstGeom prst="rect">
            <a:avLst/>
          </a:prstGeom>
        </p:spPr>
      </p:pic>
    </p:spTree>
    <p:extLst>
      <p:ext uri="{BB962C8B-B14F-4D97-AF65-F5344CB8AC3E}">
        <p14:creationId xmlns:p14="http://schemas.microsoft.com/office/powerpoint/2010/main" val="201400681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943231"/>
          </a:xfrm>
          <a:prstGeom prst="rect">
            <a:avLst/>
          </a:prstGeom>
        </p:spPr>
      </p:pic>
    </p:spTree>
    <p:extLst>
      <p:ext uri="{BB962C8B-B14F-4D97-AF65-F5344CB8AC3E}">
        <p14:creationId xmlns:p14="http://schemas.microsoft.com/office/powerpoint/2010/main" val="406507410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399" cy="6943231"/>
          </a:xfrm>
          <a:prstGeom prst="rect">
            <a:avLst/>
          </a:prstGeom>
        </p:spPr>
      </p:pic>
      <p:sp>
        <p:nvSpPr>
          <p:cNvPr id="5" name="Oval 4"/>
          <p:cNvSpPr/>
          <p:nvPr/>
        </p:nvSpPr>
        <p:spPr bwMode="auto">
          <a:xfrm>
            <a:off x="4527864" y="3929967"/>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3946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en-US" dirty="0" smtClean="0"/>
              <a:t>MONETIZE VIA ADVERTS</a:t>
            </a:r>
            <a:endParaRPr lang="en-US" dirty="0"/>
          </a:p>
        </p:txBody>
      </p:sp>
      <p:sp>
        <p:nvSpPr>
          <p:cNvPr id="3" name="Text Placeholder 2"/>
          <p:cNvSpPr>
            <a:spLocks noGrp="1"/>
          </p:cNvSpPr>
          <p:nvPr>
            <p:ph type="body" sz="quarter" idx="12"/>
          </p:nvPr>
        </p:nvSpPr>
        <p:spPr/>
        <p:txBody>
          <a:bodyPr/>
          <a:lstStyle/>
          <a:p>
            <a:r>
              <a:rPr lang="en-US" dirty="0" smtClean="0"/>
              <a:t>http://dev.windows.com</a:t>
            </a:r>
            <a:endParaRPr lang="en-US" dirty="0"/>
          </a:p>
        </p:txBody>
      </p:sp>
      <p:sp>
        <p:nvSpPr>
          <p:cNvPr id="4" name="Text Placeholder 3"/>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862007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31469194"/>
          </a:xfrm>
          <a:prstGeom prst="rect">
            <a:avLst/>
          </a:prstGeom>
        </p:spPr>
      </p:pic>
      <p:sp>
        <p:nvSpPr>
          <p:cNvPr id="4" name="Rectangle 3"/>
          <p:cNvSpPr/>
          <p:nvPr/>
        </p:nvSpPr>
        <p:spPr bwMode="auto">
          <a:xfrm>
            <a:off x="4155670" y="2922383"/>
            <a:ext cx="5953529" cy="379617"/>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4155670" y="4719090"/>
            <a:ext cx="5953529" cy="379617"/>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4382721" y="3141219"/>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473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64" presetClass="path" presetSubtype="0" accel="50000" decel="50000" fill="hold" nodeType="clickEffect">
                                  <p:stCondLst>
                                    <p:cond delay="0"/>
                                  </p:stCondLst>
                                  <p:childTnLst>
                                    <p:animMotion origin="layout" path="M 0 -2.96296E-6 L 0 -1.29421 " pathEditMode="relative" rAng="0" ptsTypes="AA">
                                      <p:cBhvr>
                                        <p:cTn id="24" dur="2000" fill="hold"/>
                                        <p:tgtEl>
                                          <p:spTgt spid="3"/>
                                        </p:tgtEl>
                                        <p:attrNameLst>
                                          <p:attrName>ppt_x</p:attrName>
                                          <p:attrName>ppt_y</p:attrName>
                                        </p:attrNameLst>
                                      </p:cBhvr>
                                      <p:rCtr x="0" y="-64722"/>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0"/>
            <a:ext cx="10058400" cy="12592470"/>
          </a:xfrm>
          <a:prstGeom prst="rect">
            <a:avLst/>
          </a:prstGeom>
        </p:spPr>
      </p:pic>
      <p:sp>
        <p:nvSpPr>
          <p:cNvPr id="4" name="Oval 3"/>
          <p:cNvSpPr/>
          <p:nvPr/>
        </p:nvSpPr>
        <p:spPr bwMode="auto">
          <a:xfrm>
            <a:off x="4411749" y="4403962"/>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6513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4.44444E-6 L 0 -0.74468 " pathEditMode="relative" rAng="0" ptsTypes="AA">
                                      <p:cBhvr>
                                        <p:cTn id="6" dur="2000" fill="hold"/>
                                        <p:tgtEl>
                                          <p:spTgt spid="3"/>
                                        </p:tgtEl>
                                        <p:attrNameLst>
                                          <p:attrName>ppt_x</p:attrName>
                                          <p:attrName>ppt_y</p:attrName>
                                        </p:attrNameLst>
                                      </p:cBhvr>
                                      <p:rCtr x="0" y="-3724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0"/>
            <a:ext cx="10058400" cy="12592470"/>
          </a:xfrm>
          <a:prstGeom prst="rect">
            <a:avLst/>
          </a:prstGeom>
        </p:spPr>
      </p:pic>
      <p:sp>
        <p:nvSpPr>
          <p:cNvPr id="4" name="Rectangle 3"/>
          <p:cNvSpPr/>
          <p:nvPr/>
        </p:nvSpPr>
        <p:spPr bwMode="auto">
          <a:xfrm>
            <a:off x="4199213" y="4518955"/>
            <a:ext cx="5953529" cy="379617"/>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5339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4.44444E-6 L 0 -0.81227 " pathEditMode="relative" rAng="0" ptsTypes="AA">
                                      <p:cBhvr>
                                        <p:cTn id="6" dur="2000" fill="hold"/>
                                        <p:tgtEl>
                                          <p:spTgt spid="3"/>
                                        </p:tgtEl>
                                        <p:attrNameLst>
                                          <p:attrName>ppt_x</p:attrName>
                                          <p:attrName>ppt_y</p:attrName>
                                        </p:attrNameLst>
                                      </p:cBhvr>
                                      <p:rCtr x="0" y="-4062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en-US" dirty="0" smtClean="0"/>
              <a:t>PROMOTIONAL CODES</a:t>
            </a:r>
            <a:endParaRPr lang="en-US" dirty="0"/>
          </a:p>
        </p:txBody>
      </p:sp>
      <p:sp>
        <p:nvSpPr>
          <p:cNvPr id="3" name="Text Placeholder 2"/>
          <p:cNvSpPr>
            <a:spLocks noGrp="1"/>
          </p:cNvSpPr>
          <p:nvPr>
            <p:ph type="body" sz="quarter" idx="12"/>
          </p:nvPr>
        </p:nvSpPr>
        <p:spPr/>
        <p:txBody>
          <a:bodyPr/>
          <a:lstStyle/>
          <a:p>
            <a:r>
              <a:rPr lang="en-US" dirty="0" smtClean="0"/>
              <a:t>http://dev.windows.com</a:t>
            </a:r>
            <a:endParaRPr lang="en-US" dirty="0"/>
          </a:p>
        </p:txBody>
      </p:sp>
      <p:sp>
        <p:nvSpPr>
          <p:cNvPr id="4" name="Text Placeholder 3"/>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920417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31469196"/>
          </a:xfrm>
          <a:prstGeom prst="rect">
            <a:avLst/>
          </a:prstGeom>
        </p:spPr>
      </p:pic>
      <p:sp>
        <p:nvSpPr>
          <p:cNvPr id="4" name="Oval 3"/>
          <p:cNvSpPr/>
          <p:nvPr/>
        </p:nvSpPr>
        <p:spPr bwMode="auto">
          <a:xfrm>
            <a:off x="2263635" y="2908991"/>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428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
            <a:ext cx="10058400" cy="31469193"/>
          </a:xfrm>
          <a:prstGeom prst="rect">
            <a:avLst/>
          </a:prstGeom>
        </p:spPr>
      </p:pic>
      <p:sp>
        <p:nvSpPr>
          <p:cNvPr id="4" name="Oval 3"/>
          <p:cNvSpPr/>
          <p:nvPr/>
        </p:nvSpPr>
        <p:spPr bwMode="auto">
          <a:xfrm>
            <a:off x="2452320" y="3533105"/>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76052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PACKAGE</a:t>
            </a:r>
            <a:endParaRPr lang="en-US" dirty="0"/>
          </a:p>
        </p:txBody>
      </p:sp>
      <p:sp>
        <p:nvSpPr>
          <p:cNvPr id="3" name="Text Placeholder 2"/>
          <p:cNvSpPr>
            <a:spLocks noGrp="1"/>
          </p:cNvSpPr>
          <p:nvPr>
            <p:ph type="body" sz="quarter" idx="12"/>
          </p:nvPr>
        </p:nvSpPr>
        <p:spPr>
          <a:xfrm>
            <a:off x="836308" y="3694460"/>
            <a:ext cx="9860674" cy="1055802"/>
          </a:xfrm>
        </p:spPr>
        <p:txBody>
          <a:bodyPr/>
          <a:lstStyle/>
          <a:p>
            <a:r>
              <a:rPr lang="en-US" dirty="0" smtClean="0"/>
              <a:t>Visual Studio &amp; </a:t>
            </a:r>
            <a:r>
              <a:rPr lang="en-US" dirty="0"/>
              <a:t>Windows Application Certification </a:t>
            </a:r>
            <a:r>
              <a:rPr lang="en-US" dirty="0" smtClean="0"/>
              <a:t>Kit (WACK)</a:t>
            </a:r>
            <a:endParaRPr lang="en-US" dirty="0"/>
          </a:p>
          <a:p>
            <a:endParaRPr lang="en-US" dirty="0"/>
          </a:p>
        </p:txBody>
      </p:sp>
      <p:sp>
        <p:nvSpPr>
          <p:cNvPr id="4" name="Text Placeholder 3"/>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086341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733557"/>
          </a:xfrm>
          <a:prstGeom prst="rect">
            <a:avLst/>
          </a:prstGeom>
        </p:spPr>
      </p:pic>
      <p:sp>
        <p:nvSpPr>
          <p:cNvPr id="4" name="Rectangle 3"/>
          <p:cNvSpPr/>
          <p:nvPr/>
        </p:nvSpPr>
        <p:spPr bwMode="auto">
          <a:xfrm>
            <a:off x="1066800" y="6733557"/>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82720" y="2284877"/>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366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058400" cy="6883325"/>
          </a:xfrm>
          <a:prstGeom prst="rect">
            <a:avLst/>
          </a:prstGeom>
        </p:spPr>
      </p:pic>
      <p:sp>
        <p:nvSpPr>
          <p:cNvPr id="4" name="Rectangle 3"/>
          <p:cNvSpPr/>
          <p:nvPr/>
        </p:nvSpPr>
        <p:spPr bwMode="auto">
          <a:xfrm>
            <a:off x="1066800" y="6733557"/>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382721" y="3558266"/>
            <a:ext cx="374072" cy="374072"/>
          </a:xfrm>
          <a:prstGeom prst="ellipse">
            <a:avLst/>
          </a:prstGeom>
          <a:solidFill>
            <a:srgbClr val="FFC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1691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
            <a:ext cx="10058400" cy="6733556"/>
          </a:xfrm>
          <a:prstGeom prst="rect">
            <a:avLst/>
          </a:prstGeom>
        </p:spPr>
      </p:pic>
      <p:sp>
        <p:nvSpPr>
          <p:cNvPr id="4" name="Rectangle 3"/>
          <p:cNvSpPr/>
          <p:nvPr/>
        </p:nvSpPr>
        <p:spPr bwMode="auto">
          <a:xfrm>
            <a:off x="1066800" y="6733557"/>
            <a:ext cx="10058400" cy="108160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170184" y="3249539"/>
            <a:ext cx="5953529" cy="379617"/>
          </a:xfrm>
          <a:prstGeom prst="rect">
            <a:avLst/>
          </a:prstGeom>
          <a:noFill/>
          <a:ln w="285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342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625" y="0"/>
            <a:ext cx="10334718" cy="6867281"/>
          </a:xfrm>
          <a:prstGeom prst="rect">
            <a:avLst/>
          </a:prstGeom>
        </p:spPr>
      </p:pic>
    </p:spTree>
    <p:extLst>
      <p:ext uri="{BB962C8B-B14F-4D97-AF65-F5344CB8AC3E}">
        <p14:creationId xmlns:p14="http://schemas.microsoft.com/office/powerpoint/2010/main" val="125520501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12970631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152" y="366285"/>
            <a:ext cx="7487695" cy="6125430"/>
          </a:xfrm>
          <a:prstGeom prst="rect">
            <a:avLst/>
          </a:prstGeom>
        </p:spPr>
      </p:pic>
    </p:spTree>
    <p:extLst>
      <p:ext uri="{BB962C8B-B14F-4D97-AF65-F5344CB8AC3E}">
        <p14:creationId xmlns:p14="http://schemas.microsoft.com/office/powerpoint/2010/main" val="407121327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Words>
  <Application>Microsoft Office PowerPoint</Application>
  <PresentationFormat>Широкоэкранный</PresentationFormat>
  <Paragraphs>45</Paragraphs>
  <Slides>63</Slides>
  <Notes>3</Notes>
  <HiddenSlides>3</HiddenSlides>
  <MMClips>1</MMClips>
  <ScaleCrop>false</ScaleCrop>
  <HeadingPairs>
    <vt:vector size="6" baseType="variant">
      <vt:variant>
        <vt:lpstr>Использованные шрифты</vt:lpstr>
      </vt:variant>
      <vt:variant>
        <vt:i4>10</vt:i4>
      </vt:variant>
      <vt:variant>
        <vt:lpstr>Тема</vt:lpstr>
      </vt:variant>
      <vt:variant>
        <vt:i4>7</vt:i4>
      </vt:variant>
      <vt:variant>
        <vt:lpstr>Заголовки слайдов</vt:lpstr>
      </vt:variant>
      <vt:variant>
        <vt:i4>63</vt:i4>
      </vt:variant>
    </vt:vector>
  </HeadingPairs>
  <TitlesOfParts>
    <vt:vector size="80" baseType="lpstr">
      <vt:lpstr>Arial</vt:lpstr>
      <vt:lpstr>Avenir LT Pro 45 Book</vt:lpstr>
      <vt:lpstr>Calibri</vt:lpstr>
      <vt:lpstr>Consolas</vt:lpstr>
      <vt:lpstr>ＭＳ Ｐゴシック</vt:lpstr>
      <vt:lpstr>Segoe UI</vt:lpstr>
      <vt:lpstr>Segoe UI Light</vt:lpstr>
      <vt:lpstr>Segoe UI Semibold</vt:lpstr>
      <vt:lpstr>Segoe UI Semilight</vt:lpstr>
      <vt:lpstr>Wingdings</vt:lpstr>
      <vt:lpstr>BUILD CHARCOAL BACKGROUND</vt:lpstr>
      <vt:lpstr>1_BUILD CHARCOAL BACKGROUND</vt:lpstr>
      <vt:lpstr>BUILD WHITE TEMPLATE</vt:lpstr>
      <vt:lpstr>2_5-30629_Build_Template_WHITE</vt:lpstr>
      <vt:lpstr>3_5-30629_Build_Template_WHITE</vt:lpstr>
      <vt:lpstr>4_5-30629_Build_Template_WHITE</vt:lpstr>
      <vt:lpstr>Office Theme</vt:lpstr>
      <vt:lpstr>Презентация PowerPoint</vt:lpstr>
      <vt:lpstr>Презентация PowerPoint</vt:lpstr>
      <vt:lpstr>Публикация приложений в магазине Windows и монетизация</vt:lpstr>
      <vt:lpstr>One Store for one Windows</vt:lpstr>
      <vt:lpstr>One Dev Center</vt:lpstr>
      <vt:lpstr>CREATING A PACKAGE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CREATING A STORE SUBMISSION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CREATING AN IAP</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MONETIZE VIA ADVERTS</vt:lpstr>
      <vt:lpstr>Презентация PowerPoint</vt:lpstr>
      <vt:lpstr>Презентация PowerPoint</vt:lpstr>
      <vt:lpstr>Презентация PowerPoint</vt:lpstr>
      <vt:lpstr>PROMOTIONAL CODES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2015-08-17T15:32:40Z</dcterms:created>
  <dcterms:modified xsi:type="dcterms:W3CDTF">2015-10-15T06:59:36Z</dcterms:modified>
</cp:coreProperties>
</file>